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337" r:id="rId2"/>
    <p:sldId id="264" r:id="rId3"/>
    <p:sldId id="359" r:id="rId4"/>
    <p:sldId id="263" r:id="rId5"/>
    <p:sldId id="360" r:id="rId6"/>
    <p:sldId id="265" r:id="rId7"/>
    <p:sldId id="363" r:id="rId8"/>
    <p:sldId id="266" r:id="rId9"/>
    <p:sldId id="267" r:id="rId10"/>
    <p:sldId id="346" r:id="rId11"/>
    <p:sldId id="338" r:id="rId12"/>
    <p:sldId id="362" r:id="rId13"/>
    <p:sldId id="353" r:id="rId14"/>
    <p:sldId id="348" r:id="rId15"/>
    <p:sldId id="329" r:id="rId16"/>
    <p:sldId id="351" r:id="rId17"/>
    <p:sldId id="341" r:id="rId18"/>
    <p:sldId id="330" r:id="rId19"/>
    <p:sldId id="352" r:id="rId20"/>
    <p:sldId id="342" r:id="rId21"/>
    <p:sldId id="277" r:id="rId22"/>
    <p:sldId id="347" r:id="rId23"/>
    <p:sldId id="354" r:id="rId24"/>
    <p:sldId id="331" r:id="rId25"/>
    <p:sldId id="343" r:id="rId26"/>
    <p:sldId id="349" r:id="rId27"/>
    <p:sldId id="350" r:id="rId28"/>
    <p:sldId id="357" r:id="rId29"/>
    <p:sldId id="332" r:id="rId30"/>
    <p:sldId id="355" r:id="rId31"/>
    <p:sldId id="356" r:id="rId32"/>
    <p:sldId id="358" r:id="rId33"/>
    <p:sldId id="278" r:id="rId34"/>
    <p:sldId id="334" r:id="rId35"/>
  </p:sldIdLst>
  <p:sldSz cx="17340263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228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685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1143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1600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  <p:extLs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546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8FA"/>
          </a:solidFill>
        </a:fill>
      </a:tcStyle>
    </a:band2H>
    <a:firstCol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/>
      <a:tcStyle>
        <a:tcBdr/>
        <a:fill>
          <a:solidFill>
            <a:srgbClr val="E4E4E0"/>
          </a:solidFill>
        </a:fill>
      </a:tcStyle>
    </a:band2H>
    <a:firstCol>
      <a:tcTxStyle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>
        <a:fontRef idx="major">
          <a:srgbClr val="777777"/>
        </a:fontRef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D51ADE6A-740E-44AE-83CC-AE7238B6C88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56" autoAdjust="0"/>
    <p:restoredTop sz="94395" autoAdjust="0"/>
  </p:normalViewPr>
  <p:slideViewPr>
    <p:cSldViewPr>
      <p:cViewPr varScale="1">
        <p:scale>
          <a:sx n="105" d="100"/>
          <a:sy n="105" d="100"/>
        </p:scale>
        <p:origin x="912" y="200"/>
      </p:cViewPr>
      <p:guideLst>
        <p:guide orient="horz" pos="3072"/>
        <p:guide pos="54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84E420-57EF-4930-BA61-02BD97EEDA54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342E3F0-C820-4299-BE8C-DC0FCAD53E8C}">
      <dgm:prSet custT="1"/>
      <dgm:spPr/>
      <dgm:t>
        <a:bodyPr/>
        <a:lstStyle/>
        <a:p>
          <a:r>
            <a:rPr lang="en-IE" sz="4000" b="0" i="1" dirty="0"/>
            <a:t>“Lisp is the bar other languages are measured against.”</a:t>
          </a:r>
        </a:p>
      </dgm:t>
    </dgm:pt>
    <dgm:pt modelId="{6D159C3F-127E-4BF7-B64E-FA1EC0188B42}" type="parTrans" cxnId="{0890EAE7-56CA-45F1-9427-C642A12CE055}">
      <dgm:prSet/>
      <dgm:spPr/>
      <dgm:t>
        <a:bodyPr/>
        <a:lstStyle/>
        <a:p>
          <a:endParaRPr lang="en-US" sz="2400"/>
        </a:p>
      </dgm:t>
    </dgm:pt>
    <dgm:pt modelId="{B037C956-FEE8-47EB-9959-F1BF4CC71AA5}" type="sibTrans" cxnId="{0890EAE7-56CA-45F1-9427-C642A12CE055}">
      <dgm:prSet/>
      <dgm:spPr/>
      <dgm:t>
        <a:bodyPr/>
        <a:lstStyle/>
        <a:p>
          <a:endParaRPr lang="en-US" sz="2400"/>
        </a:p>
      </dgm:t>
    </dgm:pt>
    <dgm:pt modelId="{117B869B-2FF6-44B5-B7D6-DFD6FEB91849}">
      <dgm:prSet custT="1"/>
      <dgm:spPr/>
      <dgm:t>
        <a:bodyPr/>
        <a:lstStyle/>
        <a:p>
          <a:r>
            <a:rPr lang="en-IE" sz="4000" b="0" i="1" dirty="0"/>
            <a:t>“Knowing Lisp demonstrates developer enlightenment.”</a:t>
          </a:r>
        </a:p>
      </dgm:t>
    </dgm:pt>
    <dgm:pt modelId="{FB8910BD-3462-4BE1-ACBC-33673A09C4E9}" type="parTrans" cxnId="{8C931187-7105-4DDE-9CDA-5676AC497E61}">
      <dgm:prSet/>
      <dgm:spPr/>
      <dgm:t>
        <a:bodyPr/>
        <a:lstStyle/>
        <a:p>
          <a:endParaRPr lang="en-US" sz="2400"/>
        </a:p>
      </dgm:t>
    </dgm:pt>
    <dgm:pt modelId="{FA702D44-4C46-4413-893E-F0B52D8ABB17}" type="sibTrans" cxnId="{8C931187-7105-4DDE-9CDA-5676AC497E61}">
      <dgm:prSet/>
      <dgm:spPr/>
      <dgm:t>
        <a:bodyPr/>
        <a:lstStyle/>
        <a:p>
          <a:endParaRPr lang="en-US" sz="2400"/>
        </a:p>
      </dgm:t>
    </dgm:pt>
    <dgm:pt modelId="{E28A7E95-7A2F-434B-904F-B8B3E1133808}">
      <dgm:prSet phldrT="[Text]" custT="1"/>
      <dgm:spPr/>
      <dgm:t>
        <a:bodyPr/>
        <a:lstStyle/>
        <a:p>
          <a:r>
            <a:rPr lang="en-US" sz="4000" dirty="0"/>
            <a:t>Lisp - designed late 1950s - departure from existing languages (e.g. Fortran).</a:t>
          </a:r>
        </a:p>
      </dgm:t>
    </dgm:pt>
    <dgm:pt modelId="{5A27EEE3-58E8-452A-9AEB-CA7652134D9C}" type="parTrans" cxnId="{6FB1E913-1DF3-4802-BA76-654B3E54EDA1}">
      <dgm:prSet/>
      <dgm:spPr/>
      <dgm:t>
        <a:bodyPr/>
        <a:lstStyle/>
        <a:p>
          <a:endParaRPr lang="en-US"/>
        </a:p>
      </dgm:t>
    </dgm:pt>
    <dgm:pt modelId="{7573B996-E906-49D1-8E3B-BF8135A16E11}" type="sibTrans" cxnId="{6FB1E913-1DF3-4802-BA76-654B3E54EDA1}">
      <dgm:prSet/>
      <dgm:spPr/>
      <dgm:t>
        <a:bodyPr/>
        <a:lstStyle/>
        <a:p>
          <a:endParaRPr lang="en-US"/>
        </a:p>
      </dgm:t>
    </dgm:pt>
    <dgm:pt modelId="{9136198E-A361-4A18-AAAA-242E84D71D6D}" type="pres">
      <dgm:prSet presAssocID="{8584E420-57EF-4930-BA61-02BD97EEDA54}" presName="Name0" presStyleCnt="0">
        <dgm:presLayoutVars>
          <dgm:chMax val="7"/>
          <dgm:chPref val="7"/>
          <dgm:dir/>
        </dgm:presLayoutVars>
      </dgm:prSet>
      <dgm:spPr/>
    </dgm:pt>
    <dgm:pt modelId="{0BDB93FB-F647-4AE0-B599-2B895EE61FC2}" type="pres">
      <dgm:prSet presAssocID="{8584E420-57EF-4930-BA61-02BD97EEDA54}" presName="Name1" presStyleCnt="0"/>
      <dgm:spPr/>
    </dgm:pt>
    <dgm:pt modelId="{7AD64E24-71B4-4C76-A061-09B7A80E166C}" type="pres">
      <dgm:prSet presAssocID="{8584E420-57EF-4930-BA61-02BD97EEDA54}" presName="cycle" presStyleCnt="0"/>
      <dgm:spPr/>
    </dgm:pt>
    <dgm:pt modelId="{D36FC898-1643-4D9C-8B2B-16C34BACD335}" type="pres">
      <dgm:prSet presAssocID="{8584E420-57EF-4930-BA61-02BD97EEDA54}" presName="srcNode" presStyleLbl="node1" presStyleIdx="0" presStyleCnt="3"/>
      <dgm:spPr/>
    </dgm:pt>
    <dgm:pt modelId="{247B21BB-8B81-438A-873D-8C36D4F50222}" type="pres">
      <dgm:prSet presAssocID="{8584E420-57EF-4930-BA61-02BD97EEDA54}" presName="conn" presStyleLbl="parChTrans1D2" presStyleIdx="0" presStyleCnt="1"/>
      <dgm:spPr/>
    </dgm:pt>
    <dgm:pt modelId="{05880855-32D4-4A8F-8C87-1B329B220C76}" type="pres">
      <dgm:prSet presAssocID="{8584E420-57EF-4930-BA61-02BD97EEDA54}" presName="extraNode" presStyleLbl="node1" presStyleIdx="0" presStyleCnt="3"/>
      <dgm:spPr/>
    </dgm:pt>
    <dgm:pt modelId="{8BCD8686-CE05-4AC7-AC36-2E962C812CE3}" type="pres">
      <dgm:prSet presAssocID="{8584E420-57EF-4930-BA61-02BD97EEDA54}" presName="dstNode" presStyleLbl="node1" presStyleIdx="0" presStyleCnt="3"/>
      <dgm:spPr/>
    </dgm:pt>
    <dgm:pt modelId="{31401ED9-5CB4-47F5-AE49-C701F60711E3}" type="pres">
      <dgm:prSet presAssocID="{E28A7E95-7A2F-434B-904F-B8B3E1133808}" presName="text_1" presStyleLbl="node1" presStyleIdx="0" presStyleCnt="3" custScaleX="99592" custScaleY="144986">
        <dgm:presLayoutVars>
          <dgm:bulletEnabled val="1"/>
        </dgm:presLayoutVars>
      </dgm:prSet>
      <dgm:spPr/>
    </dgm:pt>
    <dgm:pt modelId="{CC53A52B-4E1F-4CE4-8F19-FF9EC8062E11}" type="pres">
      <dgm:prSet presAssocID="{E28A7E95-7A2F-434B-904F-B8B3E1133808}" presName="accent_1" presStyleCnt="0"/>
      <dgm:spPr/>
    </dgm:pt>
    <dgm:pt modelId="{B7D1F2EB-CDF3-4015-A67E-BEF17129F448}" type="pres">
      <dgm:prSet presAssocID="{E28A7E95-7A2F-434B-904F-B8B3E1133808}" presName="accentRepeatNode" presStyleLbl="solidFgAcc1" presStyleIdx="0" presStyleCnt="3"/>
      <dgm:spPr>
        <a:prstGeom prst="star7">
          <a:avLst/>
        </a:prstGeom>
      </dgm:spPr>
    </dgm:pt>
    <dgm:pt modelId="{CDC92BBA-1411-7D49-A902-BA43BC44A706}" type="pres">
      <dgm:prSet presAssocID="{C342E3F0-C820-4299-BE8C-DC0FCAD53E8C}" presName="text_2" presStyleLbl="node1" presStyleIdx="1" presStyleCnt="3">
        <dgm:presLayoutVars>
          <dgm:bulletEnabled val="1"/>
        </dgm:presLayoutVars>
      </dgm:prSet>
      <dgm:spPr/>
    </dgm:pt>
    <dgm:pt modelId="{05634558-A693-DC4E-811B-F8D501C2B2CB}" type="pres">
      <dgm:prSet presAssocID="{C342E3F0-C820-4299-BE8C-DC0FCAD53E8C}" presName="accent_2" presStyleCnt="0"/>
      <dgm:spPr/>
    </dgm:pt>
    <dgm:pt modelId="{EB879700-D811-4888-A51F-6BF8088F2A77}" type="pres">
      <dgm:prSet presAssocID="{C342E3F0-C820-4299-BE8C-DC0FCAD53E8C}" presName="accentRepeatNode" presStyleLbl="solidFgAcc1" presStyleIdx="1" presStyleCnt="3"/>
      <dgm:spPr>
        <a:prstGeom prst="wedgeEllipseCallout">
          <a:avLst/>
        </a:prstGeom>
      </dgm:spPr>
    </dgm:pt>
    <dgm:pt modelId="{4E61D313-4965-E44A-BD7A-5B09B425765C}" type="pres">
      <dgm:prSet presAssocID="{117B869B-2FF6-44B5-B7D6-DFD6FEB91849}" presName="text_3" presStyleLbl="node1" presStyleIdx="2" presStyleCnt="3">
        <dgm:presLayoutVars>
          <dgm:bulletEnabled val="1"/>
        </dgm:presLayoutVars>
      </dgm:prSet>
      <dgm:spPr/>
    </dgm:pt>
    <dgm:pt modelId="{B6D1116C-1ED4-ED4A-812A-0F83A989E249}" type="pres">
      <dgm:prSet presAssocID="{117B869B-2FF6-44B5-B7D6-DFD6FEB91849}" presName="accent_3" presStyleCnt="0"/>
      <dgm:spPr/>
    </dgm:pt>
    <dgm:pt modelId="{A4E5D3DC-5779-4579-8648-1527F007664D}" type="pres">
      <dgm:prSet presAssocID="{117B869B-2FF6-44B5-B7D6-DFD6FEB91849}" presName="accentRepeatNode" presStyleLbl="solidFgAcc1" presStyleIdx="2" presStyleCnt="3"/>
      <dgm:spPr>
        <a:prstGeom prst="wedgeEllipseCallout">
          <a:avLst/>
        </a:prstGeom>
      </dgm:spPr>
    </dgm:pt>
  </dgm:ptLst>
  <dgm:cxnLst>
    <dgm:cxn modelId="{65D8C30C-4561-EA48-A54C-9FE32C90B9B9}" type="presOf" srcId="{117B869B-2FF6-44B5-B7D6-DFD6FEB91849}" destId="{4E61D313-4965-E44A-BD7A-5B09B425765C}" srcOrd="0" destOrd="0" presId="urn:microsoft.com/office/officeart/2008/layout/VerticalCurvedList"/>
    <dgm:cxn modelId="{6FB1E913-1DF3-4802-BA76-654B3E54EDA1}" srcId="{8584E420-57EF-4930-BA61-02BD97EEDA54}" destId="{E28A7E95-7A2F-434B-904F-B8B3E1133808}" srcOrd="0" destOrd="0" parTransId="{5A27EEE3-58E8-452A-9AEB-CA7652134D9C}" sibTransId="{7573B996-E906-49D1-8E3B-BF8135A16E11}"/>
    <dgm:cxn modelId="{032E575F-3F48-45C8-8FCE-5C707FFDB810}" type="presOf" srcId="{8584E420-57EF-4930-BA61-02BD97EEDA54}" destId="{9136198E-A361-4A18-AAAA-242E84D71D6D}" srcOrd="0" destOrd="0" presId="urn:microsoft.com/office/officeart/2008/layout/VerticalCurvedList"/>
    <dgm:cxn modelId="{2782B06E-26D1-0549-A6DD-EE10EC0DCE3B}" type="presOf" srcId="{C342E3F0-C820-4299-BE8C-DC0FCAD53E8C}" destId="{CDC92BBA-1411-7D49-A902-BA43BC44A706}" srcOrd="0" destOrd="0" presId="urn:microsoft.com/office/officeart/2008/layout/VerticalCurvedList"/>
    <dgm:cxn modelId="{478DAF80-C978-4B9F-A408-FA72923C54C0}" type="presOf" srcId="{E28A7E95-7A2F-434B-904F-B8B3E1133808}" destId="{31401ED9-5CB4-47F5-AE49-C701F60711E3}" srcOrd="0" destOrd="0" presId="urn:microsoft.com/office/officeart/2008/layout/VerticalCurvedList"/>
    <dgm:cxn modelId="{8C931187-7105-4DDE-9CDA-5676AC497E61}" srcId="{8584E420-57EF-4930-BA61-02BD97EEDA54}" destId="{117B869B-2FF6-44B5-B7D6-DFD6FEB91849}" srcOrd="2" destOrd="0" parTransId="{FB8910BD-3462-4BE1-ACBC-33673A09C4E9}" sibTransId="{FA702D44-4C46-4413-893E-F0B52D8ABB17}"/>
    <dgm:cxn modelId="{3E6DFEB3-AA8F-4F1A-ACB7-A13B949D55EA}" type="presOf" srcId="{7573B996-E906-49D1-8E3B-BF8135A16E11}" destId="{247B21BB-8B81-438A-873D-8C36D4F50222}" srcOrd="0" destOrd="0" presId="urn:microsoft.com/office/officeart/2008/layout/VerticalCurvedList"/>
    <dgm:cxn modelId="{0890EAE7-56CA-45F1-9427-C642A12CE055}" srcId="{8584E420-57EF-4930-BA61-02BD97EEDA54}" destId="{C342E3F0-C820-4299-BE8C-DC0FCAD53E8C}" srcOrd="1" destOrd="0" parTransId="{6D159C3F-127E-4BF7-B64E-FA1EC0188B42}" sibTransId="{B037C956-FEE8-47EB-9959-F1BF4CC71AA5}"/>
    <dgm:cxn modelId="{0FC610EC-F8E1-4870-AF98-88FE827A7BED}" type="presParOf" srcId="{9136198E-A361-4A18-AAAA-242E84D71D6D}" destId="{0BDB93FB-F647-4AE0-B599-2B895EE61FC2}" srcOrd="0" destOrd="0" presId="urn:microsoft.com/office/officeart/2008/layout/VerticalCurvedList"/>
    <dgm:cxn modelId="{B4773E73-DDA3-4340-A05B-81128C7BB900}" type="presParOf" srcId="{0BDB93FB-F647-4AE0-B599-2B895EE61FC2}" destId="{7AD64E24-71B4-4C76-A061-09B7A80E166C}" srcOrd="0" destOrd="0" presId="urn:microsoft.com/office/officeart/2008/layout/VerticalCurvedList"/>
    <dgm:cxn modelId="{6A2A92D3-6C57-4D79-B7D7-D76AAC2380B9}" type="presParOf" srcId="{7AD64E24-71B4-4C76-A061-09B7A80E166C}" destId="{D36FC898-1643-4D9C-8B2B-16C34BACD335}" srcOrd="0" destOrd="0" presId="urn:microsoft.com/office/officeart/2008/layout/VerticalCurvedList"/>
    <dgm:cxn modelId="{AB913E33-E070-4572-9A68-5AB6CAC81E12}" type="presParOf" srcId="{7AD64E24-71B4-4C76-A061-09B7A80E166C}" destId="{247B21BB-8B81-438A-873D-8C36D4F50222}" srcOrd="1" destOrd="0" presId="urn:microsoft.com/office/officeart/2008/layout/VerticalCurvedList"/>
    <dgm:cxn modelId="{064035D6-7BFE-452F-9116-C199A83741D2}" type="presParOf" srcId="{7AD64E24-71B4-4C76-A061-09B7A80E166C}" destId="{05880855-32D4-4A8F-8C87-1B329B220C76}" srcOrd="2" destOrd="0" presId="urn:microsoft.com/office/officeart/2008/layout/VerticalCurvedList"/>
    <dgm:cxn modelId="{B7E5C6E6-726C-4993-BCF8-C57048C20D38}" type="presParOf" srcId="{7AD64E24-71B4-4C76-A061-09B7A80E166C}" destId="{8BCD8686-CE05-4AC7-AC36-2E962C812CE3}" srcOrd="3" destOrd="0" presId="urn:microsoft.com/office/officeart/2008/layout/VerticalCurvedList"/>
    <dgm:cxn modelId="{878DAFD7-2FED-4121-9E19-927977C015C7}" type="presParOf" srcId="{0BDB93FB-F647-4AE0-B599-2B895EE61FC2}" destId="{31401ED9-5CB4-47F5-AE49-C701F60711E3}" srcOrd="1" destOrd="0" presId="urn:microsoft.com/office/officeart/2008/layout/VerticalCurvedList"/>
    <dgm:cxn modelId="{7CFAC408-B859-4BFA-A25D-7F3A0973D5BC}" type="presParOf" srcId="{0BDB93FB-F647-4AE0-B599-2B895EE61FC2}" destId="{CC53A52B-4E1F-4CE4-8F19-FF9EC8062E11}" srcOrd="2" destOrd="0" presId="urn:microsoft.com/office/officeart/2008/layout/VerticalCurvedList"/>
    <dgm:cxn modelId="{1506564F-B587-46A5-926A-946B1C21613C}" type="presParOf" srcId="{CC53A52B-4E1F-4CE4-8F19-FF9EC8062E11}" destId="{B7D1F2EB-CDF3-4015-A67E-BEF17129F448}" srcOrd="0" destOrd="0" presId="urn:microsoft.com/office/officeart/2008/layout/VerticalCurvedList"/>
    <dgm:cxn modelId="{13BC96EC-FDB2-5641-B14A-C5D797A03DC5}" type="presParOf" srcId="{0BDB93FB-F647-4AE0-B599-2B895EE61FC2}" destId="{CDC92BBA-1411-7D49-A902-BA43BC44A706}" srcOrd="3" destOrd="0" presId="urn:microsoft.com/office/officeart/2008/layout/VerticalCurvedList"/>
    <dgm:cxn modelId="{25CE455D-A727-2643-9A5A-F9B268356663}" type="presParOf" srcId="{0BDB93FB-F647-4AE0-B599-2B895EE61FC2}" destId="{05634558-A693-DC4E-811B-F8D501C2B2CB}" srcOrd="4" destOrd="0" presId="urn:microsoft.com/office/officeart/2008/layout/VerticalCurvedList"/>
    <dgm:cxn modelId="{691FC961-A130-564A-B7AC-5ECC40DC8840}" type="presParOf" srcId="{05634558-A693-DC4E-811B-F8D501C2B2CB}" destId="{EB879700-D811-4888-A51F-6BF8088F2A77}" srcOrd="0" destOrd="0" presId="urn:microsoft.com/office/officeart/2008/layout/VerticalCurvedList"/>
    <dgm:cxn modelId="{3C02399F-8287-3545-864B-F8F8C590A971}" type="presParOf" srcId="{0BDB93FB-F647-4AE0-B599-2B895EE61FC2}" destId="{4E61D313-4965-E44A-BD7A-5B09B425765C}" srcOrd="5" destOrd="0" presId="urn:microsoft.com/office/officeart/2008/layout/VerticalCurvedList"/>
    <dgm:cxn modelId="{9B38DECE-D38B-604A-81CB-BECC7910C2B7}" type="presParOf" srcId="{0BDB93FB-F647-4AE0-B599-2B895EE61FC2}" destId="{B6D1116C-1ED4-ED4A-812A-0F83A989E249}" srcOrd="6" destOrd="0" presId="urn:microsoft.com/office/officeart/2008/layout/VerticalCurvedList"/>
    <dgm:cxn modelId="{71B5C8C3-D272-7544-BF96-CC178CC788EA}" type="presParOf" srcId="{B6D1116C-1ED4-ED4A-812A-0F83A989E249}" destId="{A4E5D3DC-5779-4579-8648-1527F007664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84E420-57EF-4930-BA61-02BD97EEDA54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17D8BE-0DBF-4CB5-B3FC-1209E9448B9B}">
      <dgm:prSet phldrT="[Text]" custT="1"/>
      <dgm:spPr/>
      <dgm:t>
        <a:bodyPr/>
        <a:lstStyle/>
        <a:p>
          <a:r>
            <a:rPr lang="en-US" sz="4000" i="0" dirty="0"/>
            <a:t>Objective C – borrows Smalltalk concepts &amp; syntax.</a:t>
          </a:r>
        </a:p>
      </dgm:t>
    </dgm:pt>
    <dgm:pt modelId="{1DB1CAA8-FB3E-48D9-B6F3-8D1BBB51A8BD}" type="parTrans" cxnId="{F2F48AC4-20F0-4BF0-9806-5A1476CBA85E}">
      <dgm:prSet/>
      <dgm:spPr/>
      <dgm:t>
        <a:bodyPr/>
        <a:lstStyle/>
        <a:p>
          <a:endParaRPr lang="en-US" sz="2400"/>
        </a:p>
      </dgm:t>
    </dgm:pt>
    <dgm:pt modelId="{7C581807-F73A-4DAE-A56D-25F3783977C1}" type="sibTrans" cxnId="{F2F48AC4-20F0-4BF0-9806-5A1476CBA85E}">
      <dgm:prSet/>
      <dgm:spPr/>
      <dgm:t>
        <a:bodyPr/>
        <a:lstStyle/>
        <a:p>
          <a:endParaRPr lang="en-US" sz="2400"/>
        </a:p>
      </dgm:t>
    </dgm:pt>
    <dgm:pt modelId="{117B869B-2FF6-44B5-B7D6-DFD6FEB91849}">
      <dgm:prSet custT="1"/>
      <dgm:spPr/>
      <dgm:t>
        <a:bodyPr/>
        <a:lstStyle/>
        <a:p>
          <a:r>
            <a:rPr lang="en-IE" sz="4000" b="0" i="0" dirty="0"/>
            <a:t>Java – borrows Smalltalk bytecode and garbage collection.</a:t>
          </a:r>
        </a:p>
      </dgm:t>
    </dgm:pt>
    <dgm:pt modelId="{FB8910BD-3462-4BE1-ACBC-33673A09C4E9}" type="parTrans" cxnId="{8C931187-7105-4DDE-9CDA-5676AC497E61}">
      <dgm:prSet/>
      <dgm:spPr/>
      <dgm:t>
        <a:bodyPr/>
        <a:lstStyle/>
        <a:p>
          <a:endParaRPr lang="en-US" sz="2400"/>
        </a:p>
      </dgm:t>
    </dgm:pt>
    <dgm:pt modelId="{FA702D44-4C46-4413-893E-F0B52D8ABB17}" type="sibTrans" cxnId="{8C931187-7105-4DDE-9CDA-5676AC497E61}">
      <dgm:prSet/>
      <dgm:spPr/>
      <dgm:t>
        <a:bodyPr/>
        <a:lstStyle/>
        <a:p>
          <a:endParaRPr lang="en-US" sz="2400"/>
        </a:p>
      </dgm:t>
    </dgm:pt>
    <dgm:pt modelId="{E28A7E95-7A2F-434B-904F-B8B3E1133808}">
      <dgm:prSet phldrT="[Text]" custT="1"/>
      <dgm:spPr/>
      <dgm:t>
        <a:bodyPr/>
        <a:lstStyle/>
        <a:p>
          <a:r>
            <a:rPr lang="en-US" sz="4000" dirty="0"/>
            <a:t>Smalltalk - pure OO language </a:t>
          </a:r>
          <a:r>
            <a:rPr lang="en-US" sz="4000" dirty="0">
              <a:sym typeface="Wingdings" panose="05000000000000000000" pitchFamily="2" charset="2"/>
            </a:rPr>
            <a:t> </a:t>
          </a:r>
          <a:r>
            <a:rPr lang="en-US" sz="4000" dirty="0"/>
            <a:t>everything is an object!</a:t>
          </a:r>
        </a:p>
      </dgm:t>
    </dgm:pt>
    <dgm:pt modelId="{5A27EEE3-58E8-452A-9AEB-CA7652134D9C}" type="parTrans" cxnId="{6FB1E913-1DF3-4802-BA76-654B3E54EDA1}">
      <dgm:prSet/>
      <dgm:spPr/>
      <dgm:t>
        <a:bodyPr/>
        <a:lstStyle/>
        <a:p>
          <a:endParaRPr lang="en-US"/>
        </a:p>
      </dgm:t>
    </dgm:pt>
    <dgm:pt modelId="{7573B996-E906-49D1-8E3B-BF8135A16E11}" type="sibTrans" cxnId="{6FB1E913-1DF3-4802-BA76-654B3E54EDA1}">
      <dgm:prSet/>
      <dgm:spPr/>
      <dgm:t>
        <a:bodyPr/>
        <a:lstStyle/>
        <a:p>
          <a:endParaRPr lang="en-US"/>
        </a:p>
      </dgm:t>
    </dgm:pt>
    <dgm:pt modelId="{23E97ECE-412A-4B0F-A4C3-C20DF4C48E09}">
      <dgm:prSet custT="1"/>
      <dgm:spPr/>
      <dgm:t>
        <a:bodyPr/>
        <a:lstStyle/>
        <a:p>
          <a:r>
            <a:rPr lang="en-IE" sz="4000" b="0" i="0" dirty="0"/>
            <a:t>Ruby – pure OO model almost identical to Smalltalk.</a:t>
          </a:r>
        </a:p>
      </dgm:t>
    </dgm:pt>
    <dgm:pt modelId="{B50C4A4D-5BD8-498F-B5E7-4828BAA63CE3}" type="parTrans" cxnId="{1631F865-0BEC-46C5-8914-DBEEB1533B0F}">
      <dgm:prSet/>
      <dgm:spPr/>
      <dgm:t>
        <a:bodyPr/>
        <a:lstStyle/>
        <a:p>
          <a:endParaRPr lang="en-US"/>
        </a:p>
      </dgm:t>
    </dgm:pt>
    <dgm:pt modelId="{852BB4B7-4BE9-4752-9447-47AD18D97EEC}" type="sibTrans" cxnId="{1631F865-0BEC-46C5-8914-DBEEB1533B0F}">
      <dgm:prSet/>
      <dgm:spPr/>
      <dgm:t>
        <a:bodyPr/>
        <a:lstStyle/>
        <a:p>
          <a:endParaRPr lang="en-US"/>
        </a:p>
      </dgm:t>
    </dgm:pt>
    <dgm:pt modelId="{9136198E-A361-4A18-AAAA-242E84D71D6D}" type="pres">
      <dgm:prSet presAssocID="{8584E420-57EF-4930-BA61-02BD97EEDA54}" presName="Name0" presStyleCnt="0">
        <dgm:presLayoutVars>
          <dgm:chMax val="7"/>
          <dgm:chPref val="7"/>
          <dgm:dir/>
        </dgm:presLayoutVars>
      </dgm:prSet>
      <dgm:spPr/>
    </dgm:pt>
    <dgm:pt modelId="{0BDB93FB-F647-4AE0-B599-2B895EE61FC2}" type="pres">
      <dgm:prSet presAssocID="{8584E420-57EF-4930-BA61-02BD97EEDA54}" presName="Name1" presStyleCnt="0"/>
      <dgm:spPr/>
    </dgm:pt>
    <dgm:pt modelId="{7AD64E24-71B4-4C76-A061-09B7A80E166C}" type="pres">
      <dgm:prSet presAssocID="{8584E420-57EF-4930-BA61-02BD97EEDA54}" presName="cycle" presStyleCnt="0"/>
      <dgm:spPr/>
    </dgm:pt>
    <dgm:pt modelId="{D36FC898-1643-4D9C-8B2B-16C34BACD335}" type="pres">
      <dgm:prSet presAssocID="{8584E420-57EF-4930-BA61-02BD97EEDA54}" presName="srcNode" presStyleLbl="node1" presStyleIdx="0" presStyleCnt="4"/>
      <dgm:spPr/>
    </dgm:pt>
    <dgm:pt modelId="{247B21BB-8B81-438A-873D-8C36D4F50222}" type="pres">
      <dgm:prSet presAssocID="{8584E420-57EF-4930-BA61-02BD97EEDA54}" presName="conn" presStyleLbl="parChTrans1D2" presStyleIdx="0" presStyleCnt="1"/>
      <dgm:spPr/>
    </dgm:pt>
    <dgm:pt modelId="{05880855-32D4-4A8F-8C87-1B329B220C76}" type="pres">
      <dgm:prSet presAssocID="{8584E420-57EF-4930-BA61-02BD97EEDA54}" presName="extraNode" presStyleLbl="node1" presStyleIdx="0" presStyleCnt="4"/>
      <dgm:spPr/>
    </dgm:pt>
    <dgm:pt modelId="{8BCD8686-CE05-4AC7-AC36-2E962C812CE3}" type="pres">
      <dgm:prSet presAssocID="{8584E420-57EF-4930-BA61-02BD97EEDA54}" presName="dstNode" presStyleLbl="node1" presStyleIdx="0" presStyleCnt="4"/>
      <dgm:spPr/>
    </dgm:pt>
    <dgm:pt modelId="{31401ED9-5CB4-47F5-AE49-C701F60711E3}" type="pres">
      <dgm:prSet presAssocID="{E28A7E95-7A2F-434B-904F-B8B3E1133808}" presName="text_1" presStyleLbl="node1" presStyleIdx="0" presStyleCnt="4">
        <dgm:presLayoutVars>
          <dgm:bulletEnabled val="1"/>
        </dgm:presLayoutVars>
      </dgm:prSet>
      <dgm:spPr/>
    </dgm:pt>
    <dgm:pt modelId="{CC53A52B-4E1F-4CE4-8F19-FF9EC8062E11}" type="pres">
      <dgm:prSet presAssocID="{E28A7E95-7A2F-434B-904F-B8B3E1133808}" presName="accent_1" presStyleCnt="0"/>
      <dgm:spPr/>
    </dgm:pt>
    <dgm:pt modelId="{B7D1F2EB-CDF3-4015-A67E-BEF17129F448}" type="pres">
      <dgm:prSet presAssocID="{E28A7E95-7A2F-434B-904F-B8B3E1133808}" presName="accentRepeatNode" presStyleLbl="solidFgAcc1" presStyleIdx="0" presStyleCnt="4"/>
      <dgm:spPr>
        <a:prstGeom prst="star7">
          <a:avLst/>
        </a:prstGeom>
      </dgm:spPr>
    </dgm:pt>
    <dgm:pt modelId="{5BB7C217-6689-4910-B7B1-B8FEDF3C7DC0}" type="pres">
      <dgm:prSet presAssocID="{3B17D8BE-0DBF-4CB5-B3FC-1209E9448B9B}" presName="text_2" presStyleLbl="node1" presStyleIdx="1" presStyleCnt="4">
        <dgm:presLayoutVars>
          <dgm:bulletEnabled val="1"/>
        </dgm:presLayoutVars>
      </dgm:prSet>
      <dgm:spPr/>
    </dgm:pt>
    <dgm:pt modelId="{AA6422BB-B6E0-46F4-9DDD-487DE117AE63}" type="pres">
      <dgm:prSet presAssocID="{3B17D8BE-0DBF-4CB5-B3FC-1209E9448B9B}" presName="accent_2" presStyleCnt="0"/>
      <dgm:spPr/>
    </dgm:pt>
    <dgm:pt modelId="{F75A871E-1F89-41C1-AE36-2965C1CCCCCA}" type="pres">
      <dgm:prSet presAssocID="{3B17D8BE-0DBF-4CB5-B3FC-1209E9448B9B}" presName="accentRepeatNode" presStyleLbl="solidFgAcc1" presStyleIdx="1" presStyleCnt="4"/>
      <dgm:spPr>
        <a:prstGeom prst="star7">
          <a:avLst/>
        </a:prstGeom>
      </dgm:spPr>
    </dgm:pt>
    <dgm:pt modelId="{D46DF513-03A6-4868-85F3-E0522F7F0D63}" type="pres">
      <dgm:prSet presAssocID="{117B869B-2FF6-44B5-B7D6-DFD6FEB91849}" presName="text_3" presStyleLbl="node1" presStyleIdx="2" presStyleCnt="4" custScaleX="99555" custScaleY="129512">
        <dgm:presLayoutVars>
          <dgm:bulletEnabled val="1"/>
        </dgm:presLayoutVars>
      </dgm:prSet>
      <dgm:spPr/>
    </dgm:pt>
    <dgm:pt modelId="{44397D49-B437-4683-BF1C-6E2CD55B051C}" type="pres">
      <dgm:prSet presAssocID="{117B869B-2FF6-44B5-B7D6-DFD6FEB91849}" presName="accent_3" presStyleCnt="0"/>
      <dgm:spPr/>
    </dgm:pt>
    <dgm:pt modelId="{A4E5D3DC-5779-4579-8648-1527F007664D}" type="pres">
      <dgm:prSet presAssocID="{117B869B-2FF6-44B5-B7D6-DFD6FEB91849}" presName="accentRepeatNode" presStyleLbl="solidFgAcc1" presStyleIdx="2" presStyleCnt="4"/>
      <dgm:spPr>
        <a:prstGeom prst="star7">
          <a:avLst/>
        </a:prstGeom>
      </dgm:spPr>
    </dgm:pt>
    <dgm:pt modelId="{39EF289C-4F5B-45E5-A9B7-0E239EAA958A}" type="pres">
      <dgm:prSet presAssocID="{23E97ECE-412A-4B0F-A4C3-C20DF4C48E09}" presName="text_4" presStyleLbl="node1" presStyleIdx="3" presStyleCnt="4">
        <dgm:presLayoutVars>
          <dgm:bulletEnabled val="1"/>
        </dgm:presLayoutVars>
      </dgm:prSet>
      <dgm:spPr/>
    </dgm:pt>
    <dgm:pt modelId="{23382974-45FC-4135-9C93-F473DB2B06CA}" type="pres">
      <dgm:prSet presAssocID="{23E97ECE-412A-4B0F-A4C3-C20DF4C48E09}" presName="accent_4" presStyleCnt="0"/>
      <dgm:spPr/>
    </dgm:pt>
    <dgm:pt modelId="{BD9968BC-E4E3-4889-A848-0A739B4525B7}" type="pres">
      <dgm:prSet presAssocID="{23E97ECE-412A-4B0F-A4C3-C20DF4C48E09}" presName="accentRepeatNode" presStyleLbl="solidFgAcc1" presStyleIdx="3" presStyleCnt="4"/>
      <dgm:spPr>
        <a:prstGeom prst="star7">
          <a:avLst/>
        </a:prstGeom>
      </dgm:spPr>
    </dgm:pt>
  </dgm:ptLst>
  <dgm:cxnLst>
    <dgm:cxn modelId="{6FB1E913-1DF3-4802-BA76-654B3E54EDA1}" srcId="{8584E420-57EF-4930-BA61-02BD97EEDA54}" destId="{E28A7E95-7A2F-434B-904F-B8B3E1133808}" srcOrd="0" destOrd="0" parTransId="{5A27EEE3-58E8-452A-9AEB-CA7652134D9C}" sibTransId="{7573B996-E906-49D1-8E3B-BF8135A16E11}"/>
    <dgm:cxn modelId="{001C603B-71B6-4A9C-99DD-5DA98097A6E3}" type="presOf" srcId="{23E97ECE-412A-4B0F-A4C3-C20DF4C48E09}" destId="{39EF289C-4F5B-45E5-A9B7-0E239EAA958A}" srcOrd="0" destOrd="0" presId="urn:microsoft.com/office/officeart/2008/layout/VerticalCurvedList"/>
    <dgm:cxn modelId="{A7FC315B-FA54-48A3-B7C9-C2CBBDEE9C17}" type="presOf" srcId="{3B17D8BE-0DBF-4CB5-B3FC-1209E9448B9B}" destId="{5BB7C217-6689-4910-B7B1-B8FEDF3C7DC0}" srcOrd="0" destOrd="0" presId="urn:microsoft.com/office/officeart/2008/layout/VerticalCurvedList"/>
    <dgm:cxn modelId="{032E575F-3F48-45C8-8FCE-5C707FFDB810}" type="presOf" srcId="{8584E420-57EF-4930-BA61-02BD97EEDA54}" destId="{9136198E-A361-4A18-AAAA-242E84D71D6D}" srcOrd="0" destOrd="0" presId="urn:microsoft.com/office/officeart/2008/layout/VerticalCurvedList"/>
    <dgm:cxn modelId="{1631F865-0BEC-46C5-8914-DBEEB1533B0F}" srcId="{8584E420-57EF-4930-BA61-02BD97EEDA54}" destId="{23E97ECE-412A-4B0F-A4C3-C20DF4C48E09}" srcOrd="3" destOrd="0" parTransId="{B50C4A4D-5BD8-498F-B5E7-4828BAA63CE3}" sibTransId="{852BB4B7-4BE9-4752-9447-47AD18D97EEC}"/>
    <dgm:cxn modelId="{478DAF80-C978-4B9F-A408-FA72923C54C0}" type="presOf" srcId="{E28A7E95-7A2F-434B-904F-B8B3E1133808}" destId="{31401ED9-5CB4-47F5-AE49-C701F60711E3}" srcOrd="0" destOrd="0" presId="urn:microsoft.com/office/officeart/2008/layout/VerticalCurvedList"/>
    <dgm:cxn modelId="{8C931187-7105-4DDE-9CDA-5676AC497E61}" srcId="{8584E420-57EF-4930-BA61-02BD97EEDA54}" destId="{117B869B-2FF6-44B5-B7D6-DFD6FEB91849}" srcOrd="2" destOrd="0" parTransId="{FB8910BD-3462-4BE1-ACBC-33673A09C4E9}" sibTransId="{FA702D44-4C46-4413-893E-F0B52D8ABB17}"/>
    <dgm:cxn modelId="{3E6DFEB3-AA8F-4F1A-ACB7-A13B949D55EA}" type="presOf" srcId="{7573B996-E906-49D1-8E3B-BF8135A16E11}" destId="{247B21BB-8B81-438A-873D-8C36D4F50222}" srcOrd="0" destOrd="0" presId="urn:microsoft.com/office/officeart/2008/layout/VerticalCurvedList"/>
    <dgm:cxn modelId="{F2F48AC4-20F0-4BF0-9806-5A1476CBA85E}" srcId="{8584E420-57EF-4930-BA61-02BD97EEDA54}" destId="{3B17D8BE-0DBF-4CB5-B3FC-1209E9448B9B}" srcOrd="1" destOrd="0" parTransId="{1DB1CAA8-FB3E-48D9-B6F3-8D1BBB51A8BD}" sibTransId="{7C581807-F73A-4DAE-A56D-25F3783977C1}"/>
    <dgm:cxn modelId="{2174A2D7-894E-4CDA-A00B-6C892B9C50FA}" type="presOf" srcId="{117B869B-2FF6-44B5-B7D6-DFD6FEB91849}" destId="{D46DF513-03A6-4868-85F3-E0522F7F0D63}" srcOrd="0" destOrd="0" presId="urn:microsoft.com/office/officeart/2008/layout/VerticalCurvedList"/>
    <dgm:cxn modelId="{0FC610EC-F8E1-4870-AF98-88FE827A7BED}" type="presParOf" srcId="{9136198E-A361-4A18-AAAA-242E84D71D6D}" destId="{0BDB93FB-F647-4AE0-B599-2B895EE61FC2}" srcOrd="0" destOrd="0" presId="urn:microsoft.com/office/officeart/2008/layout/VerticalCurvedList"/>
    <dgm:cxn modelId="{B4773E73-DDA3-4340-A05B-81128C7BB900}" type="presParOf" srcId="{0BDB93FB-F647-4AE0-B599-2B895EE61FC2}" destId="{7AD64E24-71B4-4C76-A061-09B7A80E166C}" srcOrd="0" destOrd="0" presId="urn:microsoft.com/office/officeart/2008/layout/VerticalCurvedList"/>
    <dgm:cxn modelId="{6A2A92D3-6C57-4D79-B7D7-D76AAC2380B9}" type="presParOf" srcId="{7AD64E24-71B4-4C76-A061-09B7A80E166C}" destId="{D36FC898-1643-4D9C-8B2B-16C34BACD335}" srcOrd="0" destOrd="0" presId="urn:microsoft.com/office/officeart/2008/layout/VerticalCurvedList"/>
    <dgm:cxn modelId="{AB913E33-E070-4572-9A68-5AB6CAC81E12}" type="presParOf" srcId="{7AD64E24-71B4-4C76-A061-09B7A80E166C}" destId="{247B21BB-8B81-438A-873D-8C36D4F50222}" srcOrd="1" destOrd="0" presId="urn:microsoft.com/office/officeart/2008/layout/VerticalCurvedList"/>
    <dgm:cxn modelId="{064035D6-7BFE-452F-9116-C199A83741D2}" type="presParOf" srcId="{7AD64E24-71B4-4C76-A061-09B7A80E166C}" destId="{05880855-32D4-4A8F-8C87-1B329B220C76}" srcOrd="2" destOrd="0" presId="urn:microsoft.com/office/officeart/2008/layout/VerticalCurvedList"/>
    <dgm:cxn modelId="{B7E5C6E6-726C-4993-BCF8-C57048C20D38}" type="presParOf" srcId="{7AD64E24-71B4-4C76-A061-09B7A80E166C}" destId="{8BCD8686-CE05-4AC7-AC36-2E962C812CE3}" srcOrd="3" destOrd="0" presId="urn:microsoft.com/office/officeart/2008/layout/VerticalCurvedList"/>
    <dgm:cxn modelId="{878DAFD7-2FED-4121-9E19-927977C015C7}" type="presParOf" srcId="{0BDB93FB-F647-4AE0-B599-2B895EE61FC2}" destId="{31401ED9-5CB4-47F5-AE49-C701F60711E3}" srcOrd="1" destOrd="0" presId="urn:microsoft.com/office/officeart/2008/layout/VerticalCurvedList"/>
    <dgm:cxn modelId="{7CFAC408-B859-4BFA-A25D-7F3A0973D5BC}" type="presParOf" srcId="{0BDB93FB-F647-4AE0-B599-2B895EE61FC2}" destId="{CC53A52B-4E1F-4CE4-8F19-FF9EC8062E11}" srcOrd="2" destOrd="0" presId="urn:microsoft.com/office/officeart/2008/layout/VerticalCurvedList"/>
    <dgm:cxn modelId="{1506564F-B587-46A5-926A-946B1C21613C}" type="presParOf" srcId="{CC53A52B-4E1F-4CE4-8F19-FF9EC8062E11}" destId="{B7D1F2EB-CDF3-4015-A67E-BEF17129F448}" srcOrd="0" destOrd="0" presId="urn:microsoft.com/office/officeart/2008/layout/VerticalCurvedList"/>
    <dgm:cxn modelId="{2EA33AFE-FF99-4AB7-97A8-DEC9D9C7A6C4}" type="presParOf" srcId="{0BDB93FB-F647-4AE0-B599-2B895EE61FC2}" destId="{5BB7C217-6689-4910-B7B1-B8FEDF3C7DC0}" srcOrd="3" destOrd="0" presId="urn:microsoft.com/office/officeart/2008/layout/VerticalCurvedList"/>
    <dgm:cxn modelId="{D55D7696-896A-42E4-9EC7-29364904B81E}" type="presParOf" srcId="{0BDB93FB-F647-4AE0-B599-2B895EE61FC2}" destId="{AA6422BB-B6E0-46F4-9DDD-487DE117AE63}" srcOrd="4" destOrd="0" presId="urn:microsoft.com/office/officeart/2008/layout/VerticalCurvedList"/>
    <dgm:cxn modelId="{7AD91EFD-49EA-41CD-83DD-DF27333BD7C3}" type="presParOf" srcId="{AA6422BB-B6E0-46F4-9DDD-487DE117AE63}" destId="{F75A871E-1F89-41C1-AE36-2965C1CCCCCA}" srcOrd="0" destOrd="0" presId="urn:microsoft.com/office/officeart/2008/layout/VerticalCurvedList"/>
    <dgm:cxn modelId="{89CCBA91-93AC-412B-973F-C985A363A5E2}" type="presParOf" srcId="{0BDB93FB-F647-4AE0-B599-2B895EE61FC2}" destId="{D46DF513-03A6-4868-85F3-E0522F7F0D63}" srcOrd="5" destOrd="0" presId="urn:microsoft.com/office/officeart/2008/layout/VerticalCurvedList"/>
    <dgm:cxn modelId="{119A6203-4B92-45D1-BA09-6C7F0AC0B6E5}" type="presParOf" srcId="{0BDB93FB-F647-4AE0-B599-2B895EE61FC2}" destId="{44397D49-B437-4683-BF1C-6E2CD55B051C}" srcOrd="6" destOrd="0" presId="urn:microsoft.com/office/officeart/2008/layout/VerticalCurvedList"/>
    <dgm:cxn modelId="{87869768-BC05-4FC9-9030-27ED1DB3CCEF}" type="presParOf" srcId="{44397D49-B437-4683-BF1C-6E2CD55B051C}" destId="{A4E5D3DC-5779-4579-8648-1527F007664D}" srcOrd="0" destOrd="0" presId="urn:microsoft.com/office/officeart/2008/layout/VerticalCurvedList"/>
    <dgm:cxn modelId="{4B669019-91F1-4FBD-9756-3E8F4EE1BFB9}" type="presParOf" srcId="{0BDB93FB-F647-4AE0-B599-2B895EE61FC2}" destId="{39EF289C-4F5B-45E5-A9B7-0E239EAA958A}" srcOrd="7" destOrd="0" presId="urn:microsoft.com/office/officeart/2008/layout/VerticalCurvedList"/>
    <dgm:cxn modelId="{6220C5CA-26A0-4F74-8875-631F60FD56AB}" type="presParOf" srcId="{0BDB93FB-F647-4AE0-B599-2B895EE61FC2}" destId="{23382974-45FC-4135-9C93-F473DB2B06CA}" srcOrd="8" destOrd="0" presId="urn:microsoft.com/office/officeart/2008/layout/VerticalCurvedList"/>
    <dgm:cxn modelId="{977BD6F0-18F9-479A-AA8E-5DB7FE460795}" type="presParOf" srcId="{23382974-45FC-4135-9C93-F473DB2B06CA}" destId="{BD9968BC-E4E3-4889-A848-0A739B4525B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A9FFF2E-895E-45F3-9CF8-8DF27117B070}" type="doc">
      <dgm:prSet loTypeId="urn:microsoft.com/office/officeart/2005/8/layout/hProcess9" loCatId="process" qsTypeId="urn:microsoft.com/office/officeart/2005/8/quickstyle/3d3" qsCatId="3D" csTypeId="urn:microsoft.com/office/officeart/2005/8/colors/accent1_2" csCatId="accent1" phldr="1"/>
      <dgm:spPr/>
    </dgm:pt>
    <dgm:pt modelId="{CF4A871C-7E44-4F6D-96EE-CB9712A27717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Smalltalk</a:t>
          </a:r>
        </a:p>
      </dgm:t>
    </dgm:pt>
    <dgm:pt modelId="{722754B0-77FB-44A9-A002-BD0DC085B600}" type="parTrans" cxnId="{1A3CC6F5-03D9-4F9C-A825-068C960D047B}">
      <dgm:prSet/>
      <dgm:spPr/>
      <dgm:t>
        <a:bodyPr/>
        <a:lstStyle/>
        <a:p>
          <a:endParaRPr lang="en-US"/>
        </a:p>
      </dgm:t>
    </dgm:pt>
    <dgm:pt modelId="{BE8731CA-B4CB-4468-ACC3-0672BD00EFB2}" type="sibTrans" cxnId="{1A3CC6F5-03D9-4F9C-A825-068C960D047B}">
      <dgm:prSet/>
      <dgm:spPr/>
      <dgm:t>
        <a:bodyPr/>
        <a:lstStyle/>
        <a:p>
          <a:endParaRPr lang="en-US"/>
        </a:p>
      </dgm:t>
    </dgm:pt>
    <dgm:pt modelId="{4CDCBA4F-9E79-40A5-9EDD-743B30771D91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Mainstream OO Languages</a:t>
          </a:r>
        </a:p>
      </dgm:t>
    </dgm:pt>
    <dgm:pt modelId="{E0370599-0199-42B9-A157-44516759C87C}" type="parTrans" cxnId="{AD2B4D96-FB83-4D0B-85F7-1F388F83BE6D}">
      <dgm:prSet/>
      <dgm:spPr/>
      <dgm:t>
        <a:bodyPr/>
        <a:lstStyle/>
        <a:p>
          <a:endParaRPr lang="en-US"/>
        </a:p>
      </dgm:t>
    </dgm:pt>
    <dgm:pt modelId="{6CB9E5D1-78FA-4DA4-9E1C-6F18CB2A23E0}" type="sibTrans" cxnId="{AD2B4D96-FB83-4D0B-85F7-1F388F83BE6D}">
      <dgm:prSet/>
      <dgm:spPr/>
      <dgm:t>
        <a:bodyPr/>
        <a:lstStyle/>
        <a:p>
          <a:endParaRPr lang="en-US"/>
        </a:p>
      </dgm:t>
    </dgm:pt>
    <dgm:pt modelId="{C0524A0C-4196-4D57-A4A3-51E63C68CC61}" type="pres">
      <dgm:prSet presAssocID="{7A9FFF2E-895E-45F3-9CF8-8DF27117B070}" presName="CompostProcess" presStyleCnt="0">
        <dgm:presLayoutVars>
          <dgm:dir/>
          <dgm:resizeHandles val="exact"/>
        </dgm:presLayoutVars>
      </dgm:prSet>
      <dgm:spPr/>
    </dgm:pt>
    <dgm:pt modelId="{E77E2C5A-AC9C-4E89-87DB-CE6EC157E302}" type="pres">
      <dgm:prSet presAssocID="{7A9FFF2E-895E-45F3-9CF8-8DF27117B070}" presName="arrow" presStyleLbl="bgShp" presStyleIdx="0" presStyleCnt="1" custLinFactNeighborX="-322" custLinFactNeighborY="13704"/>
      <dgm:spPr/>
    </dgm:pt>
    <dgm:pt modelId="{19FA24CB-F91B-480F-A524-3597EAE99E59}" type="pres">
      <dgm:prSet presAssocID="{7A9FFF2E-895E-45F3-9CF8-8DF27117B070}" presName="linearProcess" presStyleCnt="0"/>
      <dgm:spPr/>
    </dgm:pt>
    <dgm:pt modelId="{6DDEFD3C-39DF-41D0-9494-C9BC64BDA812}" type="pres">
      <dgm:prSet presAssocID="{CF4A871C-7E44-4F6D-96EE-CB9712A27717}" presName="textNode" presStyleLbl="node1" presStyleIdx="0" presStyleCnt="2">
        <dgm:presLayoutVars>
          <dgm:bulletEnabled val="1"/>
        </dgm:presLayoutVars>
      </dgm:prSet>
      <dgm:spPr/>
    </dgm:pt>
    <dgm:pt modelId="{6D6913DE-45BA-4F30-A070-B030CEF8122B}" type="pres">
      <dgm:prSet presAssocID="{BE8731CA-B4CB-4468-ACC3-0672BD00EFB2}" presName="sibTrans" presStyleCnt="0"/>
      <dgm:spPr/>
    </dgm:pt>
    <dgm:pt modelId="{04FD1B1A-8270-4E29-BB06-42C977C83A70}" type="pres">
      <dgm:prSet presAssocID="{4CDCBA4F-9E79-40A5-9EDD-743B30771D91}" presName="textNode" presStyleLbl="node1" presStyleIdx="1" presStyleCnt="2">
        <dgm:presLayoutVars>
          <dgm:bulletEnabled val="1"/>
        </dgm:presLayoutVars>
      </dgm:prSet>
      <dgm:spPr/>
    </dgm:pt>
  </dgm:ptLst>
  <dgm:cxnLst>
    <dgm:cxn modelId="{717DE352-961F-4672-9059-3D54D9B4DB10}" type="presOf" srcId="{CF4A871C-7E44-4F6D-96EE-CB9712A27717}" destId="{6DDEFD3C-39DF-41D0-9494-C9BC64BDA812}" srcOrd="0" destOrd="0" presId="urn:microsoft.com/office/officeart/2005/8/layout/hProcess9"/>
    <dgm:cxn modelId="{2E64A873-0FED-485B-BB6E-CA8EFBFDA6DF}" type="presOf" srcId="{7A9FFF2E-895E-45F3-9CF8-8DF27117B070}" destId="{C0524A0C-4196-4D57-A4A3-51E63C68CC61}" srcOrd="0" destOrd="0" presId="urn:microsoft.com/office/officeart/2005/8/layout/hProcess9"/>
    <dgm:cxn modelId="{AD2B4D96-FB83-4D0B-85F7-1F388F83BE6D}" srcId="{7A9FFF2E-895E-45F3-9CF8-8DF27117B070}" destId="{4CDCBA4F-9E79-40A5-9EDD-743B30771D91}" srcOrd="1" destOrd="0" parTransId="{E0370599-0199-42B9-A157-44516759C87C}" sibTransId="{6CB9E5D1-78FA-4DA4-9E1C-6F18CB2A23E0}"/>
    <dgm:cxn modelId="{E72F159D-AD4B-4B33-A657-4BE3395776C5}" type="presOf" srcId="{4CDCBA4F-9E79-40A5-9EDD-743B30771D91}" destId="{04FD1B1A-8270-4E29-BB06-42C977C83A70}" srcOrd="0" destOrd="0" presId="urn:microsoft.com/office/officeart/2005/8/layout/hProcess9"/>
    <dgm:cxn modelId="{1A3CC6F5-03D9-4F9C-A825-068C960D047B}" srcId="{7A9FFF2E-895E-45F3-9CF8-8DF27117B070}" destId="{CF4A871C-7E44-4F6D-96EE-CB9712A27717}" srcOrd="0" destOrd="0" parTransId="{722754B0-77FB-44A9-A002-BD0DC085B600}" sibTransId="{BE8731CA-B4CB-4468-ACC3-0672BD00EFB2}"/>
    <dgm:cxn modelId="{CA1E92D9-29BD-44E1-B673-41589EB69520}" type="presParOf" srcId="{C0524A0C-4196-4D57-A4A3-51E63C68CC61}" destId="{E77E2C5A-AC9C-4E89-87DB-CE6EC157E302}" srcOrd="0" destOrd="0" presId="urn:microsoft.com/office/officeart/2005/8/layout/hProcess9"/>
    <dgm:cxn modelId="{D1F010B1-058F-4E49-B5B9-3FDECCB06F61}" type="presParOf" srcId="{C0524A0C-4196-4D57-A4A3-51E63C68CC61}" destId="{19FA24CB-F91B-480F-A524-3597EAE99E59}" srcOrd="1" destOrd="0" presId="urn:microsoft.com/office/officeart/2005/8/layout/hProcess9"/>
    <dgm:cxn modelId="{79F333F2-9BAD-43A9-B354-277E1312C13F}" type="presParOf" srcId="{19FA24CB-F91B-480F-A524-3597EAE99E59}" destId="{6DDEFD3C-39DF-41D0-9494-C9BC64BDA812}" srcOrd="0" destOrd="0" presId="urn:microsoft.com/office/officeart/2005/8/layout/hProcess9"/>
    <dgm:cxn modelId="{47B14B03-C89E-4986-914B-26169C4198BD}" type="presParOf" srcId="{19FA24CB-F91B-480F-A524-3597EAE99E59}" destId="{6D6913DE-45BA-4F30-A070-B030CEF8122B}" srcOrd="1" destOrd="0" presId="urn:microsoft.com/office/officeart/2005/8/layout/hProcess9"/>
    <dgm:cxn modelId="{FAD857FF-9F91-4319-B215-99A899EDE3E5}" type="presParOf" srcId="{19FA24CB-F91B-480F-A524-3597EAE99E59}" destId="{04FD1B1A-8270-4E29-BB06-42C977C83A70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7B21BB-8B81-438A-873D-8C36D4F50222}">
      <dsp:nvSpPr>
        <dsp:cNvPr id="0" name=""/>
        <dsp:cNvSpPr/>
      </dsp:nvSpPr>
      <dsp:spPr>
        <a:xfrm>
          <a:off x="-9623509" y="-1470188"/>
          <a:ext cx="11456592" cy="11456592"/>
        </a:xfrm>
        <a:prstGeom prst="blockArc">
          <a:avLst>
            <a:gd name="adj1" fmla="val 18900000"/>
            <a:gd name="adj2" fmla="val 2700000"/>
            <a:gd name="adj3" fmla="val 189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401ED9-5CB4-47F5-AE49-C701F60711E3}">
      <dsp:nvSpPr>
        <dsp:cNvPr id="0" name=""/>
        <dsp:cNvSpPr/>
      </dsp:nvSpPr>
      <dsp:spPr>
        <a:xfrm>
          <a:off x="1200111" y="468511"/>
          <a:ext cx="8817431" cy="24694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51949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Lisp - designed late 1950s - departure from existing languages (e.g. Fortran).</a:t>
          </a:r>
        </a:p>
      </dsp:txBody>
      <dsp:txXfrm>
        <a:off x="1200111" y="468511"/>
        <a:ext cx="8817431" cy="2469463"/>
      </dsp:txXfrm>
    </dsp:sp>
    <dsp:sp modelId="{B7D1F2EB-CDF3-4015-A67E-BEF17129F448}">
      <dsp:nvSpPr>
        <dsp:cNvPr id="0" name=""/>
        <dsp:cNvSpPr/>
      </dsp:nvSpPr>
      <dsp:spPr>
        <a:xfrm>
          <a:off x="117523" y="638716"/>
          <a:ext cx="2129053" cy="2129053"/>
        </a:xfrm>
        <a:prstGeom prst="star7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DC92BBA-1411-7D49-A902-BA43BC44A706}">
      <dsp:nvSpPr>
        <dsp:cNvPr id="0" name=""/>
        <dsp:cNvSpPr/>
      </dsp:nvSpPr>
      <dsp:spPr>
        <a:xfrm>
          <a:off x="1801179" y="3406486"/>
          <a:ext cx="8234424" cy="170324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51949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000" b="0" i="1" kern="1200" dirty="0"/>
            <a:t>“Lisp is the bar other languages are measured against.”</a:t>
          </a:r>
        </a:p>
      </dsp:txBody>
      <dsp:txXfrm>
        <a:off x="1801179" y="3406486"/>
        <a:ext cx="8234424" cy="1703243"/>
      </dsp:txXfrm>
    </dsp:sp>
    <dsp:sp modelId="{EB879700-D811-4888-A51F-6BF8088F2A77}">
      <dsp:nvSpPr>
        <dsp:cNvPr id="0" name=""/>
        <dsp:cNvSpPr/>
      </dsp:nvSpPr>
      <dsp:spPr>
        <a:xfrm>
          <a:off x="736652" y="3193580"/>
          <a:ext cx="2129053" cy="2129053"/>
        </a:xfrm>
        <a:prstGeom prst="wedgeEllipseCallou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4E61D313-4965-E44A-BD7A-5B09B425765C}">
      <dsp:nvSpPr>
        <dsp:cNvPr id="0" name=""/>
        <dsp:cNvSpPr/>
      </dsp:nvSpPr>
      <dsp:spPr>
        <a:xfrm>
          <a:off x="1182050" y="5961350"/>
          <a:ext cx="8853553" cy="170324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51949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000" b="0" i="1" kern="1200" dirty="0"/>
            <a:t>“Knowing Lisp demonstrates developer enlightenment.”</a:t>
          </a:r>
        </a:p>
      </dsp:txBody>
      <dsp:txXfrm>
        <a:off x="1182050" y="5961350"/>
        <a:ext cx="8853553" cy="1703243"/>
      </dsp:txXfrm>
    </dsp:sp>
    <dsp:sp modelId="{A4E5D3DC-5779-4579-8648-1527F007664D}">
      <dsp:nvSpPr>
        <dsp:cNvPr id="0" name=""/>
        <dsp:cNvSpPr/>
      </dsp:nvSpPr>
      <dsp:spPr>
        <a:xfrm>
          <a:off x="117523" y="5748445"/>
          <a:ext cx="2129053" cy="2129053"/>
        </a:xfrm>
        <a:prstGeom prst="wedgeEllipseCallou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7B21BB-8B81-438A-873D-8C36D4F50222}">
      <dsp:nvSpPr>
        <dsp:cNvPr id="0" name=""/>
        <dsp:cNvSpPr/>
      </dsp:nvSpPr>
      <dsp:spPr>
        <a:xfrm>
          <a:off x="-9631490" y="-1470188"/>
          <a:ext cx="11456592" cy="11456592"/>
        </a:xfrm>
        <a:prstGeom prst="blockArc">
          <a:avLst>
            <a:gd name="adj1" fmla="val 18900000"/>
            <a:gd name="adj2" fmla="val 2700000"/>
            <a:gd name="adj3" fmla="val 189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401ED9-5CB4-47F5-AE49-C701F60711E3}">
      <dsp:nvSpPr>
        <dsp:cNvPr id="0" name=""/>
        <dsp:cNvSpPr/>
      </dsp:nvSpPr>
      <dsp:spPr>
        <a:xfrm>
          <a:off x="954351" y="654726"/>
          <a:ext cx="9073271" cy="13101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39919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Smalltalk - pure OO language </a:t>
          </a:r>
          <a:r>
            <a:rPr lang="en-US" sz="4000" kern="1200" dirty="0">
              <a:sym typeface="Wingdings" panose="05000000000000000000" pitchFamily="2" charset="2"/>
            </a:rPr>
            <a:t> </a:t>
          </a:r>
          <a:r>
            <a:rPr lang="en-US" sz="4000" kern="1200" dirty="0"/>
            <a:t>everything is an object!</a:t>
          </a:r>
        </a:p>
      </dsp:txBody>
      <dsp:txXfrm>
        <a:off x="954351" y="654726"/>
        <a:ext cx="9073271" cy="1310134"/>
      </dsp:txXfrm>
    </dsp:sp>
    <dsp:sp modelId="{B7D1F2EB-CDF3-4015-A67E-BEF17129F448}">
      <dsp:nvSpPr>
        <dsp:cNvPr id="0" name=""/>
        <dsp:cNvSpPr/>
      </dsp:nvSpPr>
      <dsp:spPr>
        <a:xfrm>
          <a:off x="135517" y="490959"/>
          <a:ext cx="1637668" cy="1637668"/>
        </a:xfrm>
        <a:prstGeom prst="star7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5BB7C217-6689-4910-B7B1-B8FEDF3C7DC0}">
      <dsp:nvSpPr>
        <dsp:cNvPr id="0" name=""/>
        <dsp:cNvSpPr/>
      </dsp:nvSpPr>
      <dsp:spPr>
        <a:xfrm>
          <a:off x="1705481" y="2620269"/>
          <a:ext cx="8322141" cy="13101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39919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i="0" kern="1200" dirty="0"/>
            <a:t>Objective C – borrows Smalltalk concepts &amp; syntax.</a:t>
          </a:r>
        </a:p>
      </dsp:txBody>
      <dsp:txXfrm>
        <a:off x="1705481" y="2620269"/>
        <a:ext cx="8322141" cy="1310134"/>
      </dsp:txXfrm>
    </dsp:sp>
    <dsp:sp modelId="{F75A871E-1F89-41C1-AE36-2965C1CCCCCA}">
      <dsp:nvSpPr>
        <dsp:cNvPr id="0" name=""/>
        <dsp:cNvSpPr/>
      </dsp:nvSpPr>
      <dsp:spPr>
        <a:xfrm>
          <a:off x="886647" y="2456502"/>
          <a:ext cx="1637668" cy="1637668"/>
        </a:xfrm>
        <a:prstGeom prst="star7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D46DF513-03A6-4868-85F3-E0522F7F0D63}">
      <dsp:nvSpPr>
        <dsp:cNvPr id="0" name=""/>
        <dsp:cNvSpPr/>
      </dsp:nvSpPr>
      <dsp:spPr>
        <a:xfrm>
          <a:off x="1723998" y="4392488"/>
          <a:ext cx="8285108" cy="169678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39919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000" b="0" i="0" kern="1200" dirty="0"/>
            <a:t>Java – borrows Smalltalk bytecode and garbage collection.</a:t>
          </a:r>
        </a:p>
      </dsp:txBody>
      <dsp:txXfrm>
        <a:off x="1723998" y="4392488"/>
        <a:ext cx="8285108" cy="1696781"/>
      </dsp:txXfrm>
    </dsp:sp>
    <dsp:sp modelId="{A4E5D3DC-5779-4579-8648-1527F007664D}">
      <dsp:nvSpPr>
        <dsp:cNvPr id="0" name=""/>
        <dsp:cNvSpPr/>
      </dsp:nvSpPr>
      <dsp:spPr>
        <a:xfrm>
          <a:off x="886647" y="4422044"/>
          <a:ext cx="1637668" cy="1637668"/>
        </a:xfrm>
        <a:prstGeom prst="star7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39EF289C-4F5B-45E5-A9B7-0E239EAA958A}">
      <dsp:nvSpPr>
        <dsp:cNvPr id="0" name=""/>
        <dsp:cNvSpPr/>
      </dsp:nvSpPr>
      <dsp:spPr>
        <a:xfrm>
          <a:off x="954351" y="6551353"/>
          <a:ext cx="9073271" cy="13101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39919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000" b="0" i="0" kern="1200" dirty="0"/>
            <a:t>Ruby – pure OO model almost identical to Smalltalk.</a:t>
          </a:r>
        </a:p>
      </dsp:txBody>
      <dsp:txXfrm>
        <a:off x="954351" y="6551353"/>
        <a:ext cx="9073271" cy="1310134"/>
      </dsp:txXfrm>
    </dsp:sp>
    <dsp:sp modelId="{BD9968BC-E4E3-4889-A848-0A739B4525B7}">
      <dsp:nvSpPr>
        <dsp:cNvPr id="0" name=""/>
        <dsp:cNvSpPr/>
      </dsp:nvSpPr>
      <dsp:spPr>
        <a:xfrm>
          <a:off x="135517" y="6387587"/>
          <a:ext cx="1637668" cy="1637668"/>
        </a:xfrm>
        <a:prstGeom prst="star7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7E2C5A-AC9C-4E89-87DB-CE6EC157E302}">
      <dsp:nvSpPr>
        <dsp:cNvPr id="0" name=""/>
        <dsp:cNvSpPr/>
      </dsp:nvSpPr>
      <dsp:spPr>
        <a:xfrm>
          <a:off x="626510" y="0"/>
          <a:ext cx="7369386" cy="577991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DEFD3C-39DF-41D0-9494-C9BC64BDA812}">
      <dsp:nvSpPr>
        <dsp:cNvPr id="0" name=""/>
        <dsp:cNvSpPr/>
      </dsp:nvSpPr>
      <dsp:spPr>
        <a:xfrm>
          <a:off x="105" y="1733973"/>
          <a:ext cx="4229100" cy="2311964"/>
        </a:xfrm>
        <a:prstGeom prst="roundRect">
          <a:avLst/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Smalltalk</a:t>
          </a:r>
        </a:p>
      </dsp:txBody>
      <dsp:txXfrm>
        <a:off x="112966" y="1846834"/>
        <a:ext cx="4003378" cy="2086242"/>
      </dsp:txXfrm>
    </dsp:sp>
    <dsp:sp modelId="{04FD1B1A-8270-4E29-BB06-42C977C83A70}">
      <dsp:nvSpPr>
        <dsp:cNvPr id="0" name=""/>
        <dsp:cNvSpPr/>
      </dsp:nvSpPr>
      <dsp:spPr>
        <a:xfrm>
          <a:off x="4440661" y="1733973"/>
          <a:ext cx="4229100" cy="2311964"/>
        </a:xfrm>
        <a:prstGeom prst="roundRect">
          <a:avLst/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Mainstream OO Languages</a:t>
          </a:r>
        </a:p>
      </dsp:txBody>
      <dsp:txXfrm>
        <a:off x="4553522" y="1846834"/>
        <a:ext cx="4003378" cy="20862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778061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293059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&lt;html&gt;&lt;script&gt;function </a:t>
            </a:r>
            <a:r>
              <a:rPr lang="en-IE" dirty="0" err="1"/>
              <a:t>weakTyping</a:t>
            </a:r>
            <a:r>
              <a:rPr lang="en-IE" dirty="0"/>
              <a:t>() {   </a:t>
            </a:r>
            <a:r>
              <a:rPr lang="en-IE" dirty="0" err="1"/>
              <a:t>var</a:t>
            </a:r>
            <a:r>
              <a:rPr lang="en-IE" dirty="0"/>
              <a:t> a = 4;           //static typing   </a:t>
            </a:r>
            <a:r>
              <a:rPr lang="en-IE" dirty="0" err="1"/>
              <a:t>var</a:t>
            </a:r>
            <a:r>
              <a:rPr lang="en-IE" dirty="0"/>
              <a:t> b = '8';         //static typing   </a:t>
            </a:r>
            <a:r>
              <a:rPr lang="en-IE" dirty="0" err="1"/>
              <a:t>document.write</a:t>
            </a:r>
            <a:r>
              <a:rPr lang="en-IE" dirty="0"/>
              <a:t>("a + b gives:  ");     </a:t>
            </a:r>
            <a:r>
              <a:rPr lang="en-IE" dirty="0" err="1"/>
              <a:t>document.write</a:t>
            </a:r>
            <a:r>
              <a:rPr lang="en-IE" dirty="0"/>
              <a:t>(a + b);  //weak typing}</a:t>
            </a:r>
            <a:r>
              <a:rPr lang="en-IE" dirty="0" err="1"/>
              <a:t>weakTyping</a:t>
            </a:r>
            <a:r>
              <a:rPr lang="en-IE" dirty="0"/>
              <a:t>();&lt;/script&gt;&lt;/html&gt;</a:t>
            </a:r>
          </a:p>
        </p:txBody>
      </p:sp>
    </p:spTree>
    <p:extLst>
      <p:ext uri="{BB962C8B-B14F-4D97-AF65-F5344CB8AC3E}">
        <p14:creationId xmlns:p14="http://schemas.microsoft.com/office/powerpoint/2010/main" val="1750946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2 Up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 flipH="1">
            <a:off x="8653198" y="508003"/>
            <a:ext cx="1" cy="801373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endParaRPr sz="1200"/>
          </a:p>
        </p:txBody>
      </p:sp>
      <p:sp>
        <p:nvSpPr>
          <p:cNvPr id="128" name="Shape 128"/>
          <p:cNvSpPr>
            <a:spLocks noGrp="1"/>
          </p:cNvSpPr>
          <p:nvPr>
            <p:ph type="pic" sz="half" idx="13"/>
          </p:nvPr>
        </p:nvSpPr>
        <p:spPr>
          <a:xfrm>
            <a:off x="626554" y="457200"/>
            <a:ext cx="7789571" cy="80645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pic" sz="half" idx="14"/>
          </p:nvPr>
        </p:nvSpPr>
        <p:spPr>
          <a:xfrm>
            <a:off x="8873338" y="508000"/>
            <a:ext cx="7772637" cy="80137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body" sz="quarter" idx="1"/>
          </p:nvPr>
        </p:nvSpPr>
        <p:spPr>
          <a:xfrm>
            <a:off x="575751" y="8813800"/>
            <a:ext cx="11007003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Shape 1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 flipH="1">
            <a:off x="5926847" y="1777971"/>
            <a:ext cx="1" cy="506738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endParaRPr sz="1200"/>
          </a:p>
        </p:txBody>
      </p:sp>
      <p:sp>
        <p:nvSpPr>
          <p:cNvPr id="139" name="Shape 139"/>
          <p:cNvSpPr/>
          <p:nvPr/>
        </p:nvSpPr>
        <p:spPr>
          <a:xfrm flipH="1">
            <a:off x="11396481" y="1777971"/>
            <a:ext cx="1" cy="506738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endParaRPr sz="1200"/>
          </a:p>
        </p:txBody>
      </p:sp>
      <p:sp>
        <p:nvSpPr>
          <p:cNvPr id="140" name="Shape 140"/>
          <p:cNvSpPr>
            <a:spLocks noGrp="1"/>
          </p:cNvSpPr>
          <p:nvPr>
            <p:ph type="pic" sz="quarter" idx="13"/>
          </p:nvPr>
        </p:nvSpPr>
        <p:spPr>
          <a:xfrm>
            <a:off x="677354" y="1778000"/>
            <a:ext cx="5046287" cy="50673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41" name="Shape 141"/>
          <p:cNvSpPr>
            <a:spLocks noGrp="1"/>
          </p:cNvSpPr>
          <p:nvPr>
            <p:ph type="pic" sz="quarter" idx="14"/>
          </p:nvPr>
        </p:nvSpPr>
        <p:spPr>
          <a:xfrm>
            <a:off x="11633555" y="1778000"/>
            <a:ext cx="5012420" cy="50673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pic" sz="quarter" idx="15"/>
          </p:nvPr>
        </p:nvSpPr>
        <p:spPr>
          <a:xfrm>
            <a:off x="6163922" y="1778000"/>
            <a:ext cx="5046287" cy="50673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43" name="Shape 143"/>
          <p:cNvSpPr>
            <a:spLocks noGrp="1"/>
          </p:cNvSpPr>
          <p:nvPr>
            <p:ph type="body" sz="quarter" idx="1"/>
          </p:nvPr>
        </p:nvSpPr>
        <p:spPr>
          <a:xfrm>
            <a:off x="575751" y="8813800"/>
            <a:ext cx="11007003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Shape 1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/>
          </p:cNvSpPr>
          <p:nvPr>
            <p:ph type="pic" idx="13"/>
          </p:nvPr>
        </p:nvSpPr>
        <p:spPr>
          <a:xfrm>
            <a:off x="711222" y="508000"/>
            <a:ext cx="15917820" cy="79629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52" name="Shape 152"/>
          <p:cNvSpPr>
            <a:spLocks noGrp="1"/>
          </p:cNvSpPr>
          <p:nvPr>
            <p:ph type="body" sz="quarter" idx="1"/>
          </p:nvPr>
        </p:nvSpPr>
        <p:spPr>
          <a:xfrm>
            <a:off x="575751" y="8813800"/>
            <a:ext cx="11007003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Shape 1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/>
        </p:nvSpPr>
        <p:spPr>
          <a:xfrm flipH="1">
            <a:off x="8653197" y="520671"/>
            <a:ext cx="1" cy="7962963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endParaRPr sz="1200"/>
          </a:p>
        </p:txBody>
      </p:sp>
      <p:sp>
        <p:nvSpPr>
          <p:cNvPr id="161" name="Shape 161"/>
          <p:cNvSpPr/>
          <p:nvPr/>
        </p:nvSpPr>
        <p:spPr>
          <a:xfrm>
            <a:off x="8653192" y="4476753"/>
            <a:ext cx="7992788" cy="127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endParaRPr sz="1200"/>
          </a:p>
        </p:txBody>
      </p:sp>
      <p:sp>
        <p:nvSpPr>
          <p:cNvPr id="162" name="Shape 162"/>
          <p:cNvSpPr>
            <a:spLocks noGrp="1"/>
          </p:cNvSpPr>
          <p:nvPr>
            <p:ph type="pic" sz="half" idx="13"/>
          </p:nvPr>
        </p:nvSpPr>
        <p:spPr>
          <a:xfrm>
            <a:off x="677354" y="520700"/>
            <a:ext cx="7755704" cy="79629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pic" sz="quarter" idx="14"/>
          </p:nvPr>
        </p:nvSpPr>
        <p:spPr>
          <a:xfrm>
            <a:off x="8890271" y="520700"/>
            <a:ext cx="7755704" cy="3810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pic" sz="quarter" idx="15"/>
          </p:nvPr>
        </p:nvSpPr>
        <p:spPr>
          <a:xfrm>
            <a:off x="8890271" y="4660900"/>
            <a:ext cx="7755704" cy="38227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1"/>
          </p:nvPr>
        </p:nvSpPr>
        <p:spPr>
          <a:xfrm>
            <a:off x="575751" y="8813800"/>
            <a:ext cx="11007003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hape 16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4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 flipH="1">
            <a:off x="12090769" y="520671"/>
            <a:ext cx="1" cy="7962963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endParaRPr sz="1200"/>
          </a:p>
        </p:txBody>
      </p:sp>
      <p:sp>
        <p:nvSpPr>
          <p:cNvPr id="174" name="Shape 174"/>
          <p:cNvSpPr/>
          <p:nvPr/>
        </p:nvSpPr>
        <p:spPr>
          <a:xfrm>
            <a:off x="12090766" y="3092453"/>
            <a:ext cx="4572170" cy="127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endParaRPr sz="1200"/>
          </a:p>
        </p:txBody>
      </p:sp>
      <p:sp>
        <p:nvSpPr>
          <p:cNvPr id="175" name="Shape 175"/>
          <p:cNvSpPr/>
          <p:nvPr/>
        </p:nvSpPr>
        <p:spPr>
          <a:xfrm>
            <a:off x="12090766" y="5873753"/>
            <a:ext cx="4572170" cy="127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endParaRPr sz="1200"/>
          </a:p>
        </p:txBody>
      </p:sp>
      <p:sp>
        <p:nvSpPr>
          <p:cNvPr id="176" name="Shape 176"/>
          <p:cNvSpPr>
            <a:spLocks noGrp="1"/>
          </p:cNvSpPr>
          <p:nvPr>
            <p:ph type="pic" idx="13"/>
          </p:nvPr>
        </p:nvSpPr>
        <p:spPr>
          <a:xfrm>
            <a:off x="694288" y="508000"/>
            <a:ext cx="11159408" cy="79756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77" name="Shape 177"/>
          <p:cNvSpPr>
            <a:spLocks noGrp="1"/>
          </p:cNvSpPr>
          <p:nvPr>
            <p:ph type="pic" sz="quarter" idx="14"/>
          </p:nvPr>
        </p:nvSpPr>
        <p:spPr>
          <a:xfrm>
            <a:off x="12293977" y="3289300"/>
            <a:ext cx="4368933" cy="24384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78" name="Shape 178"/>
          <p:cNvSpPr>
            <a:spLocks noGrp="1"/>
          </p:cNvSpPr>
          <p:nvPr>
            <p:ph type="pic" sz="quarter" idx="15"/>
          </p:nvPr>
        </p:nvSpPr>
        <p:spPr>
          <a:xfrm>
            <a:off x="12293977" y="6019800"/>
            <a:ext cx="4368933" cy="24638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79" name="Shape 179"/>
          <p:cNvSpPr>
            <a:spLocks noGrp="1"/>
          </p:cNvSpPr>
          <p:nvPr>
            <p:ph type="pic" sz="quarter" idx="16"/>
          </p:nvPr>
        </p:nvSpPr>
        <p:spPr>
          <a:xfrm>
            <a:off x="12293977" y="508000"/>
            <a:ext cx="4368933" cy="24638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80" name="Shape 180"/>
          <p:cNvSpPr>
            <a:spLocks noGrp="1"/>
          </p:cNvSpPr>
          <p:nvPr>
            <p:ph type="body" sz="quarter" idx="1"/>
          </p:nvPr>
        </p:nvSpPr>
        <p:spPr>
          <a:xfrm>
            <a:off x="575751" y="8813800"/>
            <a:ext cx="11007003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1" name="Shape 1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89" name="Shape 189"/>
          <p:cNvSpPr>
            <a:spLocks noGrp="1"/>
          </p:cNvSpPr>
          <p:nvPr>
            <p:ph type="body" sz="half" idx="1"/>
          </p:nvPr>
        </p:nvSpPr>
        <p:spPr>
          <a:xfrm>
            <a:off x="762023" y="2324100"/>
            <a:ext cx="6773540" cy="6565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</a:defRPr>
            </a:lvl1pPr>
            <a:lvl2pPr>
              <a:defRPr>
                <a:solidFill>
                  <a:srgbClr val="747474"/>
                </a:solidFill>
              </a:defRPr>
            </a:lvl2pPr>
            <a:lvl3pPr>
              <a:defRPr>
                <a:solidFill>
                  <a:srgbClr val="747474"/>
                </a:solidFill>
              </a:defRPr>
            </a:lvl3pPr>
            <a:lvl4pPr>
              <a:defRPr>
                <a:solidFill>
                  <a:srgbClr val="747474"/>
                </a:solidFill>
              </a:defRPr>
            </a:lvl4pPr>
            <a:lvl5pPr>
              <a:defRPr>
                <a:solidFill>
                  <a:srgbClr val="74747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Shape 19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98" name="Shape 198"/>
          <p:cNvSpPr>
            <a:spLocks noGrp="1"/>
          </p:cNvSpPr>
          <p:nvPr>
            <p:ph type="body" sz="half" idx="1"/>
          </p:nvPr>
        </p:nvSpPr>
        <p:spPr>
          <a:xfrm>
            <a:off x="11159408" y="2324100"/>
            <a:ext cx="5418832" cy="6565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</a:defRPr>
            </a:lvl1pPr>
            <a:lvl2pPr>
              <a:defRPr>
                <a:solidFill>
                  <a:srgbClr val="747474"/>
                </a:solidFill>
              </a:defRPr>
            </a:lvl2pPr>
            <a:lvl3pPr>
              <a:defRPr>
                <a:solidFill>
                  <a:srgbClr val="747474"/>
                </a:solidFill>
              </a:defRPr>
            </a:lvl3pPr>
            <a:lvl4pPr>
              <a:defRPr>
                <a:solidFill>
                  <a:srgbClr val="747474"/>
                </a:solidFill>
              </a:defRPr>
            </a:lvl4pPr>
            <a:lvl5pPr>
              <a:defRPr>
                <a:solidFill>
                  <a:srgbClr val="74747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9" name="Shape 19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/>
        </p:nvSpPr>
        <p:spPr>
          <a:xfrm>
            <a:off x="762023" y="1968503"/>
            <a:ext cx="15824625" cy="129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 sz="1200"/>
          </a:p>
        </p:txBody>
      </p:sp>
      <p:sp>
        <p:nvSpPr>
          <p:cNvPr id="237" name="Shape 2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38" name="Shape 238"/>
          <p:cNvSpPr>
            <a:spLocks noGrp="1"/>
          </p:cNvSpPr>
          <p:nvPr>
            <p:ph type="body" idx="1"/>
          </p:nvPr>
        </p:nvSpPr>
        <p:spPr>
          <a:xfrm>
            <a:off x="762024" y="2222500"/>
            <a:ext cx="15816216" cy="6667500"/>
          </a:xfrm>
          <a:prstGeom prst="rect">
            <a:avLst/>
          </a:prstGeom>
        </p:spPr>
        <p:txBody>
          <a:bodyPr>
            <a:normAutofit/>
          </a:bodyPr>
          <a:lstStyle>
            <a:lvl1pPr marL="457223" indent="-457223">
              <a:spcBef>
                <a:spcPts val="4200"/>
              </a:spcBef>
              <a:buSzPct val="75000"/>
              <a:buFont typeface="Helvetica Neue"/>
              <a:defRPr sz="3600">
                <a:latin typeface="+mn-lt"/>
                <a:ea typeface="+mn-ea"/>
                <a:cs typeface="+mn-cs"/>
                <a:sym typeface="Helvetica Neue Light"/>
              </a:defRPr>
            </a:lvl1pPr>
            <a:lvl2pPr marL="914446" indent="-457223">
              <a:spcBef>
                <a:spcPts val="4200"/>
              </a:spcBef>
              <a:buSzPct val="75000"/>
              <a:buFont typeface="Helvetica Neue"/>
              <a:defRPr sz="3600">
                <a:latin typeface="+mn-lt"/>
                <a:ea typeface="+mn-ea"/>
                <a:cs typeface="+mn-cs"/>
                <a:sym typeface="Helvetica Neue Light"/>
              </a:defRPr>
            </a:lvl2pPr>
            <a:lvl3pPr marL="1371668" indent="-457223">
              <a:spcBef>
                <a:spcPts val="4200"/>
              </a:spcBef>
              <a:buSzPct val="75000"/>
              <a:buFont typeface="Helvetica Neue"/>
              <a:defRPr sz="3600">
                <a:latin typeface="+mn-lt"/>
                <a:ea typeface="+mn-ea"/>
                <a:cs typeface="+mn-cs"/>
                <a:sym typeface="Helvetica Neue Light"/>
              </a:defRPr>
            </a:lvl3pPr>
            <a:lvl4pPr marL="1828892" indent="-457223">
              <a:spcBef>
                <a:spcPts val="4200"/>
              </a:spcBef>
              <a:buSzPct val="75000"/>
              <a:buFont typeface="Helvetica Neue"/>
              <a:defRPr sz="3600">
                <a:latin typeface="+mn-lt"/>
                <a:ea typeface="+mn-ea"/>
                <a:cs typeface="+mn-cs"/>
                <a:sym typeface="Helvetica Neue Light"/>
              </a:defRPr>
            </a:lvl4pPr>
            <a:lvl5pPr marL="2286114" indent="-457223">
              <a:spcBef>
                <a:spcPts val="4200"/>
              </a:spcBef>
              <a:buSzPct val="75000"/>
              <a:buFont typeface="Helvetica Neue"/>
              <a:defRPr sz="3600"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9" name="Shape 239"/>
          <p:cNvSpPr>
            <a:spLocks noGrp="1"/>
          </p:cNvSpPr>
          <p:nvPr>
            <p:ph type="sldNum" sz="quarter" idx="2"/>
          </p:nvPr>
        </p:nvSpPr>
        <p:spPr>
          <a:xfrm>
            <a:off x="16358100" y="9194800"/>
            <a:ext cx="416033" cy="299822"/>
          </a:xfrm>
          <a:prstGeom prst="rect">
            <a:avLst/>
          </a:prstGeom>
        </p:spPr>
        <p:txBody>
          <a:bodyPr>
            <a:norm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xfrm>
            <a:off x="762024" y="3708400"/>
            <a:ext cx="15816216" cy="233680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xfrm>
            <a:off x="16358100" y="9194801"/>
            <a:ext cx="294953" cy="318036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10058709" y="7975602"/>
            <a:ext cx="1" cy="14225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 sz="1200"/>
          </a:p>
        </p:txBody>
      </p:sp>
      <p:sp>
        <p:nvSpPr>
          <p:cNvPr id="73" name="Shape 73"/>
          <p:cNvSpPr>
            <a:spLocks noGrp="1"/>
          </p:cNvSpPr>
          <p:nvPr>
            <p:ph type="pic" idx="13"/>
          </p:nvPr>
        </p:nvSpPr>
        <p:spPr>
          <a:xfrm>
            <a:off x="0" y="0"/>
            <a:ext cx="17340263" cy="75819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74" name="Shape 74"/>
          <p:cNvSpPr>
            <a:spLocks noGrp="1"/>
          </p:cNvSpPr>
          <p:nvPr>
            <p:ph type="title"/>
          </p:nvPr>
        </p:nvSpPr>
        <p:spPr>
          <a:xfrm>
            <a:off x="1879657" y="7785100"/>
            <a:ext cx="7721836" cy="1701800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r>
              <a:t>Title Text</a:t>
            </a:r>
          </a:p>
        </p:txBody>
      </p:sp>
      <p:sp>
        <p:nvSpPr>
          <p:cNvPr id="75" name="Shape 75"/>
          <p:cNvSpPr>
            <a:spLocks noGrp="1"/>
          </p:cNvSpPr>
          <p:nvPr>
            <p:ph type="body" sz="quarter" idx="1"/>
          </p:nvPr>
        </p:nvSpPr>
        <p:spPr>
          <a:xfrm>
            <a:off x="10465120" y="8470900"/>
            <a:ext cx="6604202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863626" y="4749803"/>
            <a:ext cx="6509695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 sz="1200"/>
          </a:p>
        </p:txBody>
      </p:sp>
      <p:sp>
        <p:nvSpPr>
          <p:cNvPr id="84" name="Shape 84"/>
          <p:cNvSpPr>
            <a:spLocks noGrp="1"/>
          </p:cNvSpPr>
          <p:nvPr>
            <p:ph type="pic" idx="13"/>
          </p:nvPr>
        </p:nvSpPr>
        <p:spPr>
          <a:xfrm>
            <a:off x="8670131" y="0"/>
            <a:ext cx="8670132" cy="98425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xfrm>
            <a:off x="762023" y="1320800"/>
            <a:ext cx="6773540" cy="317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6" name="Shape 86"/>
          <p:cNvSpPr>
            <a:spLocks noGrp="1"/>
          </p:cNvSpPr>
          <p:nvPr>
            <p:ph type="body" sz="quarter" idx="1"/>
          </p:nvPr>
        </p:nvSpPr>
        <p:spPr>
          <a:xfrm>
            <a:off x="762023" y="5016500"/>
            <a:ext cx="6773540" cy="317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>
                <a:solidFill>
                  <a:srgbClr val="747474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>
                <a:solidFill>
                  <a:srgbClr val="747474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>
                <a:solidFill>
                  <a:srgbClr val="747474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>
                <a:solidFill>
                  <a:srgbClr val="747474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>
                <a:solidFill>
                  <a:srgbClr val="74747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hape 87"/>
          <p:cNvSpPr>
            <a:spLocks noGrp="1"/>
          </p:cNvSpPr>
          <p:nvPr>
            <p:ph type="sldNum" sz="quarter" idx="2"/>
          </p:nvPr>
        </p:nvSpPr>
        <p:spPr>
          <a:xfrm>
            <a:off x="677355" y="9194801"/>
            <a:ext cx="294953" cy="318036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863627" y="1968503"/>
            <a:ext cx="6502688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 sz="1200"/>
          </a:p>
        </p:txBody>
      </p:sp>
      <p:sp>
        <p:nvSpPr>
          <p:cNvPr id="95" name="Shape 95"/>
          <p:cNvSpPr>
            <a:spLocks noGrp="1"/>
          </p:cNvSpPr>
          <p:nvPr>
            <p:ph type="pic" idx="13"/>
          </p:nvPr>
        </p:nvSpPr>
        <p:spPr>
          <a:xfrm>
            <a:off x="8670131" y="0"/>
            <a:ext cx="8670132" cy="98425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xfrm>
            <a:off x="762023" y="330200"/>
            <a:ext cx="6773540" cy="1397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sz="half" idx="1"/>
          </p:nvPr>
        </p:nvSpPr>
        <p:spPr>
          <a:xfrm>
            <a:off x="762023" y="2324100"/>
            <a:ext cx="6773540" cy="6565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</a:defRPr>
            </a:lvl1pPr>
            <a:lvl2pPr>
              <a:defRPr>
                <a:solidFill>
                  <a:srgbClr val="747474"/>
                </a:solidFill>
              </a:defRPr>
            </a:lvl2pPr>
            <a:lvl3pPr>
              <a:defRPr>
                <a:solidFill>
                  <a:srgbClr val="747474"/>
                </a:solidFill>
              </a:defRPr>
            </a:lvl3pPr>
            <a:lvl4pPr>
              <a:defRPr>
                <a:solidFill>
                  <a:srgbClr val="747474"/>
                </a:solidFill>
              </a:defRPr>
            </a:lvl4pPr>
            <a:lvl5pPr>
              <a:defRPr>
                <a:solidFill>
                  <a:srgbClr val="74747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" name="Shape 98"/>
          <p:cNvSpPr>
            <a:spLocks noGrp="1"/>
          </p:cNvSpPr>
          <p:nvPr>
            <p:ph type="sldNum" sz="quarter" idx="2"/>
          </p:nvPr>
        </p:nvSpPr>
        <p:spPr>
          <a:xfrm>
            <a:off x="681012" y="9194801"/>
            <a:ext cx="294953" cy="318036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2 Up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 flipH="1">
            <a:off x="8670132" y="1803400"/>
            <a:ext cx="1" cy="4318000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endParaRPr sz="1200"/>
          </a:p>
        </p:txBody>
      </p:sp>
      <p:sp>
        <p:nvSpPr>
          <p:cNvPr id="106" name="Shape 106"/>
          <p:cNvSpPr>
            <a:spLocks noGrp="1"/>
          </p:cNvSpPr>
          <p:nvPr>
            <p:ph type="pic" sz="quarter" idx="13"/>
          </p:nvPr>
        </p:nvSpPr>
        <p:spPr>
          <a:xfrm>
            <a:off x="8890271" y="1803400"/>
            <a:ext cx="7755704" cy="431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pic" sz="quarter" idx="14"/>
          </p:nvPr>
        </p:nvSpPr>
        <p:spPr>
          <a:xfrm>
            <a:off x="694288" y="1803400"/>
            <a:ext cx="7738770" cy="431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8" name="Shape 108"/>
          <p:cNvSpPr>
            <a:spLocks noGrp="1"/>
          </p:cNvSpPr>
          <p:nvPr>
            <p:ph type="body" sz="quarter" idx="1"/>
          </p:nvPr>
        </p:nvSpPr>
        <p:spPr>
          <a:xfrm>
            <a:off x="575751" y="8813800"/>
            <a:ext cx="11007003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2 Up Portrait &amp;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 flipH="1">
            <a:off x="5909915" y="1778000"/>
            <a:ext cx="1" cy="5054600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endParaRPr sz="1200"/>
          </a:p>
        </p:txBody>
      </p:sp>
      <p:sp>
        <p:nvSpPr>
          <p:cNvPr id="117" name="Shape 117"/>
          <p:cNvSpPr>
            <a:spLocks noGrp="1"/>
          </p:cNvSpPr>
          <p:nvPr>
            <p:ph type="pic" sz="quarter" idx="13"/>
          </p:nvPr>
        </p:nvSpPr>
        <p:spPr>
          <a:xfrm>
            <a:off x="694288" y="1778000"/>
            <a:ext cx="5012420" cy="50546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pic" sz="half" idx="14"/>
          </p:nvPr>
        </p:nvSpPr>
        <p:spPr>
          <a:xfrm>
            <a:off x="6163923" y="1778000"/>
            <a:ext cx="10515921" cy="50546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575751" y="8813800"/>
            <a:ext cx="11007003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863627" y="1968503"/>
            <a:ext cx="15613010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 sz="1200"/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762024" y="330200"/>
            <a:ext cx="15816216" cy="13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/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762024" y="2324100"/>
            <a:ext cx="15816216" cy="6565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16479180" y="9194801"/>
            <a:ext cx="294953" cy="31803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 defTabSz="584229">
              <a:defRPr sz="14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70" r:id="rId17"/>
  </p:sldLayoutIdLst>
  <p:transition spd="med"/>
  <p:txStyles>
    <p:titleStyle>
      <a:lvl1pPr marL="0" marR="0" indent="0" algn="l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11" algn="l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23" algn="l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35" algn="l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46" algn="l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57" algn="l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68" algn="l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80" algn="l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92" algn="l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266714" marR="0" indent="-266714" algn="l" defTabSz="584229" latinLnBrk="0">
        <a:lnSpc>
          <a:spcPct val="100000"/>
        </a:lnSpc>
        <a:spcBef>
          <a:spcPts val="48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711236" marR="0" indent="-266714" algn="l" defTabSz="584229" latinLnBrk="0">
        <a:lnSpc>
          <a:spcPct val="100000"/>
        </a:lnSpc>
        <a:spcBef>
          <a:spcPts val="48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155758" marR="0" indent="-266714" algn="l" defTabSz="584229" latinLnBrk="0">
        <a:lnSpc>
          <a:spcPct val="100000"/>
        </a:lnSpc>
        <a:spcBef>
          <a:spcPts val="48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1600280" marR="0" indent="-266714" algn="l" defTabSz="584229" latinLnBrk="0">
        <a:lnSpc>
          <a:spcPct val="100000"/>
        </a:lnSpc>
        <a:spcBef>
          <a:spcPts val="48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2044802" marR="0" indent="-266714" algn="l" defTabSz="584229" latinLnBrk="0">
        <a:lnSpc>
          <a:spcPct val="100000"/>
        </a:lnSpc>
        <a:spcBef>
          <a:spcPts val="48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2489324" marR="0" indent="-266714" algn="l" defTabSz="584229" latinLnBrk="0">
        <a:lnSpc>
          <a:spcPct val="100000"/>
        </a:lnSpc>
        <a:spcBef>
          <a:spcPts val="48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2933847" marR="0" indent="-266714" algn="l" defTabSz="584229" latinLnBrk="0">
        <a:lnSpc>
          <a:spcPct val="100000"/>
        </a:lnSpc>
        <a:spcBef>
          <a:spcPts val="48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3378369" marR="0" indent="-266714" algn="l" defTabSz="584229" latinLnBrk="0">
        <a:lnSpc>
          <a:spcPct val="100000"/>
        </a:lnSpc>
        <a:spcBef>
          <a:spcPts val="48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3822891" marR="0" indent="-266714" algn="l" defTabSz="584229" latinLnBrk="0">
        <a:lnSpc>
          <a:spcPct val="100000"/>
        </a:lnSpc>
        <a:spcBef>
          <a:spcPts val="48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11" algn="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23" algn="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35" algn="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46" algn="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57" algn="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68" algn="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80" algn="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92" algn="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conquerstheuniverse.wordpress.com/2009/10/03/static-vs-dynamic-typing-of-programming-languages/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blogs.agilefaqs.com/2011/07/11/dynamic-typing-is-not-weak-typing/" TargetMode="Externa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5fr0LZLMA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howtoprogramwithjava.com/dynamic-typing-vs-static-typing/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blogs.agilefaqs.com/2011/07/11/dynamic-typing-is-not-weak-typing/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youtube.com/watch?v=C5fr0LZLMA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s://howtoprogramwithjava.com/dynamic-typing-vs-static-typing/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agilefaqs.com/2011/07/11/dynamic-typing-is-not-weak-typing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blogs.agilefaqs.com/2011/07/11/dynamic-typing-is-not-weak-typing/" TargetMode="Externa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blogs.agilefaqs.com/2011/07/11/dynamic-typing-is-not-weak-typing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hase85.wordpress.com/2013/01/15/best-of-lisp-quotes/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agilefaqs.com/2011/07/11/dynamic-typing-is-not-weak-typing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agilefaqs.com/2011/07/11/dynamic-typing-is-not-weak-typing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hyperlink" Target="https://www.cs.cmu.edu/~charlie/courses/15-214/2014-fall/slides/25-history-oo.pdf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E" dirty="0"/>
              <a:t>Topic List</a:t>
            </a:r>
            <a:endParaRPr dirty="0"/>
          </a:p>
        </p:txBody>
      </p:sp>
      <p:sp>
        <p:nvSpPr>
          <p:cNvPr id="256" name="Shape 256"/>
          <p:cNvSpPr>
            <a:spLocks noGrp="1"/>
          </p:cNvSpPr>
          <p:nvPr>
            <p:ph type="body" idx="1"/>
          </p:nvPr>
        </p:nvSpPr>
        <p:spPr>
          <a:xfrm>
            <a:off x="2837483" y="2349500"/>
            <a:ext cx="10328448" cy="61595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IE" sz="4001" dirty="0"/>
              <a:t>Programming Languages:</a:t>
            </a:r>
          </a:p>
          <a:p>
            <a:pPr lvl="1"/>
            <a:r>
              <a:rPr lang="en-IE" sz="4001" dirty="0"/>
              <a:t>Family Trees.</a:t>
            </a:r>
            <a:endParaRPr sz="4001" dirty="0"/>
          </a:p>
          <a:p>
            <a:pPr lvl="1"/>
            <a:r>
              <a:rPr sz="4001" dirty="0"/>
              <a:t>Typing </a:t>
            </a:r>
            <a:r>
              <a:rPr sz="4001" dirty="0" err="1"/>
              <a:t>Spectru</a:t>
            </a:r>
            <a:r>
              <a:rPr lang="en-IE" sz="4001" dirty="0"/>
              <a:t>m.</a:t>
            </a:r>
          </a:p>
        </p:txBody>
      </p:sp>
      <p:sp>
        <p:nvSpPr>
          <p:cNvPr id="257" name="Shape 257"/>
          <p:cNvSpPr>
            <a:spLocks noGrp="1"/>
          </p:cNvSpPr>
          <p:nvPr>
            <p:ph type="sldNum" sz="quarter" idx="2"/>
          </p:nvPr>
        </p:nvSpPr>
        <p:spPr>
          <a:xfrm>
            <a:off x="14545967" y="9194800"/>
            <a:ext cx="201978" cy="31803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500344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6000" dirty="0">
                <a:solidFill>
                  <a:srgbClr val="FF0000"/>
                </a:solidFill>
              </a:rPr>
              <a:t>Typing</a:t>
            </a:r>
            <a:br>
              <a:rPr lang="en-IE" dirty="0"/>
            </a:br>
            <a:br>
              <a:rPr lang="en-IE" dirty="0"/>
            </a:br>
            <a:r>
              <a:rPr lang="en-IE" sz="4400" i="1" dirty="0">
                <a:solidFill>
                  <a:schemeClr val="tx1"/>
                </a:solidFill>
              </a:rPr>
              <a:t>The </a:t>
            </a:r>
            <a:r>
              <a:rPr lang="en-IE" sz="4400" i="1" dirty="0">
                <a:sym typeface="Wingdings" panose="05000000000000000000" pitchFamily="2" charset="2"/>
              </a:rPr>
              <a:t>concept of applying a “type” to a variable</a:t>
            </a:r>
            <a:endParaRPr lang="en-IE" i="1" dirty="0"/>
          </a:p>
        </p:txBody>
      </p:sp>
    </p:spTree>
    <p:extLst>
      <p:ext uri="{BB962C8B-B14F-4D97-AF65-F5344CB8AC3E}">
        <p14:creationId xmlns:p14="http://schemas.microsoft.com/office/powerpoint/2010/main" val="72942708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Typing Spectrum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sz="3600" dirty="0">
                <a:sym typeface="Wingdings" panose="05000000000000000000" pitchFamily="2" charset="2"/>
              </a:rPr>
              <a:t>Languages are often classified based on their approach to typing…</a:t>
            </a:r>
          </a:p>
          <a:p>
            <a:endParaRPr lang="en-IE" sz="3600" dirty="0">
              <a:sym typeface="Wingdings" panose="05000000000000000000" pitchFamily="2" charset="2"/>
            </a:endParaRPr>
          </a:p>
          <a:p>
            <a:endParaRPr lang="en-IE" sz="3600" dirty="0">
              <a:sym typeface="Wingdings" panose="05000000000000000000" pitchFamily="2" charset="2"/>
            </a:endParaRPr>
          </a:p>
          <a:p>
            <a:pPr marL="889045" lvl="2" indent="0">
              <a:buNone/>
            </a:pPr>
            <a:endParaRPr lang="en-IE" sz="3600" dirty="0">
              <a:sym typeface="Wingdings" panose="05000000000000000000" pitchFamily="2" charset="2"/>
            </a:endParaRPr>
          </a:p>
          <a:p>
            <a:endParaRPr lang="en-IE" sz="3600" dirty="0">
              <a:sym typeface="Wingdings" panose="05000000000000000000" pitchFamily="2" charset="2"/>
            </a:endParaRPr>
          </a:p>
          <a:p>
            <a:endParaRPr lang="en-IE" dirty="0"/>
          </a:p>
        </p:txBody>
      </p:sp>
      <p:pic>
        <p:nvPicPr>
          <p:cNvPr id="6" name="Picture 2" descr="http://blogs.agilefaqs.com/wp-content/uploads/2009/09/strongweakstaticdynamic_typ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677" y="3796680"/>
            <a:ext cx="7895653" cy="53227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63201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Defining Typing Terms...</a:t>
            </a:r>
          </a:p>
        </p:txBody>
      </p:sp>
      <p:sp>
        <p:nvSpPr>
          <p:cNvPr id="5" name="Rectangle 4"/>
          <p:cNvSpPr/>
          <p:nvPr/>
        </p:nvSpPr>
        <p:spPr>
          <a:xfrm>
            <a:off x="3269531" y="3067885"/>
            <a:ext cx="10945216" cy="440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4001" i="1" dirty="0">
                <a:solidFill>
                  <a:srgbClr val="333333"/>
                </a:solidFill>
                <a:latin typeface="PT Sans"/>
              </a:rPr>
              <a:t>“There is widespread confusion or disagreement about the meanings of the words </a:t>
            </a:r>
          </a:p>
          <a:p>
            <a:pPr algn="ctr"/>
            <a:endParaRPr lang="en-IE" sz="4001" i="1" dirty="0">
              <a:solidFill>
                <a:srgbClr val="333333"/>
              </a:solidFill>
              <a:latin typeface="PT Sans"/>
            </a:endParaRPr>
          </a:p>
          <a:p>
            <a:pPr algn="ctr"/>
            <a:r>
              <a:rPr lang="en-IE" sz="4001" b="1" i="1" dirty="0">
                <a:solidFill>
                  <a:srgbClr val="333333"/>
                </a:solidFill>
                <a:latin typeface="PT Sans"/>
              </a:rPr>
              <a:t>static, dynamic, strong and weak</a:t>
            </a:r>
            <a:r>
              <a:rPr lang="en-IE" sz="4001" i="1" dirty="0">
                <a:solidFill>
                  <a:srgbClr val="333333"/>
                </a:solidFill>
                <a:latin typeface="PT Sans"/>
              </a:rPr>
              <a:t> </a:t>
            </a:r>
          </a:p>
          <a:p>
            <a:pPr algn="ctr"/>
            <a:endParaRPr lang="en-IE" sz="4001" i="1" dirty="0">
              <a:solidFill>
                <a:srgbClr val="333333"/>
              </a:solidFill>
              <a:latin typeface="PT Sans"/>
            </a:endParaRPr>
          </a:p>
          <a:p>
            <a:pPr algn="ctr"/>
            <a:r>
              <a:rPr lang="en-IE" sz="4001" i="1" dirty="0">
                <a:solidFill>
                  <a:srgbClr val="333333"/>
                </a:solidFill>
                <a:latin typeface="PT Sans"/>
              </a:rPr>
              <a:t>when used to describe the type systems of programming languages”</a:t>
            </a:r>
            <a:endParaRPr lang="en-IE" sz="4001" i="1" dirty="0"/>
          </a:p>
        </p:txBody>
      </p:sp>
      <p:sp>
        <p:nvSpPr>
          <p:cNvPr id="6" name="Rectangle 5"/>
          <p:cNvSpPr/>
          <p:nvPr/>
        </p:nvSpPr>
        <p:spPr>
          <a:xfrm>
            <a:off x="2549451" y="9341296"/>
            <a:ext cx="125293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1600" dirty="0">
                <a:hlinkClick r:id="rId2"/>
              </a:rPr>
              <a:t>https://pythonconquerstheuniverse.wordpress.com/2009/10/03/static-vs-dynamic-typing-of-programming-languages/</a:t>
            </a:r>
            <a:r>
              <a:rPr lang="en-IE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241901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sted-image.png"/>
          <p:cNvPicPr>
            <a:picLocks noChangeAspect="1"/>
          </p:cNvPicPr>
          <p:nvPr/>
        </p:nvPicPr>
        <p:blipFill rotWithShape="1">
          <a:blip r:embed="rId2"/>
          <a:srcRect b="26971"/>
          <a:stretch/>
        </p:blipFill>
        <p:spPr>
          <a:xfrm>
            <a:off x="5213747" y="3724672"/>
            <a:ext cx="7416824" cy="1825298"/>
          </a:xfrm>
          <a:prstGeom prst="rect">
            <a:avLst/>
          </a:prstGeom>
          <a:ln w="12700">
            <a:noFill/>
            <a:miter lim="400000"/>
          </a:ln>
        </p:spPr>
      </p:pic>
    </p:spTree>
    <p:extLst>
      <p:ext uri="{BB962C8B-B14F-4D97-AF65-F5344CB8AC3E}">
        <p14:creationId xmlns:p14="http://schemas.microsoft.com/office/powerpoint/2010/main" val="298738410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2167731" y="2324100"/>
            <a:ext cx="11861800" cy="6565900"/>
          </a:xfrm>
        </p:spPr>
        <p:txBody>
          <a:bodyPr/>
          <a:lstStyle/>
          <a:p>
            <a:endParaRPr lang="en-IE" sz="3600" dirty="0">
              <a:sym typeface="Wingdings" panose="05000000000000000000" pitchFamily="2" charset="2"/>
            </a:endParaRPr>
          </a:p>
          <a:p>
            <a:endParaRPr lang="en-IE" sz="3600" dirty="0">
              <a:sym typeface="Wingdings" panose="05000000000000000000" pitchFamily="2" charset="2"/>
            </a:endParaRPr>
          </a:p>
          <a:p>
            <a:pPr marL="889045" lvl="2" indent="0">
              <a:buNone/>
            </a:pPr>
            <a:endParaRPr lang="en-IE" sz="3600" dirty="0">
              <a:sym typeface="Wingdings" panose="05000000000000000000" pitchFamily="2" charset="2"/>
            </a:endParaRPr>
          </a:p>
          <a:p>
            <a:endParaRPr lang="en-IE" sz="3600" dirty="0">
              <a:sym typeface="Wingdings" panose="05000000000000000000" pitchFamily="2" charset="2"/>
            </a:endParaRPr>
          </a:p>
          <a:p>
            <a:endParaRPr lang="en-IE" dirty="0"/>
          </a:p>
        </p:txBody>
      </p:sp>
      <p:pic>
        <p:nvPicPr>
          <p:cNvPr id="5" name="Picture 2" descr="http://blogs.agilefaqs.com/wp-content/uploads/2009/09/strongweakstaticdynamic_typ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587" y="1708448"/>
            <a:ext cx="9644202" cy="650154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9894267" y="2902988"/>
            <a:ext cx="1080120" cy="923290"/>
          </a:xfrm>
          <a:prstGeom prst="ellipse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29"/>
            <a:endParaRPr lang="en-IE" sz="3600"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6797923" y="5927324"/>
            <a:ext cx="1800200" cy="923290"/>
          </a:xfrm>
          <a:prstGeom prst="ellipse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29"/>
            <a:endParaRPr lang="en-IE" sz="3600">
              <a:latin typeface="+mn-lt"/>
              <a:ea typeface="+mn-ea"/>
              <a:cs typeface="+mn-cs"/>
              <a:sym typeface="Helvetica Neue Ligh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213747" y="4588768"/>
            <a:ext cx="7200800" cy="0"/>
          </a:xfrm>
          <a:prstGeom prst="straightConnector1">
            <a:avLst/>
          </a:prstGeom>
          <a:noFill/>
          <a:ln w="76200" cap="flat">
            <a:solidFill>
              <a:srgbClr val="FF0000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7922934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Dynamic Typing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4008091" y="3436640"/>
            <a:ext cx="921702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3600" i="1" dirty="0"/>
              <a:t>“Variables’ type declarations </a:t>
            </a:r>
          </a:p>
          <a:p>
            <a:pPr algn="ctr"/>
            <a:r>
              <a:rPr lang="en-IE" sz="3600" i="1" dirty="0"/>
              <a:t>are not mandatory </a:t>
            </a:r>
          </a:p>
          <a:p>
            <a:pPr algn="ctr"/>
            <a:r>
              <a:rPr lang="en-IE" sz="3600" i="1" dirty="0"/>
              <a:t>and they will be </a:t>
            </a:r>
          </a:p>
          <a:p>
            <a:pPr algn="ctr"/>
            <a:r>
              <a:rPr lang="en-IE" sz="3600" i="1" dirty="0"/>
              <a:t>generated/inferred on the fly, </a:t>
            </a:r>
          </a:p>
          <a:p>
            <a:pPr algn="ctr"/>
            <a:r>
              <a:rPr lang="en-IE" sz="3600" i="1" dirty="0"/>
              <a:t>by their first use.”</a:t>
            </a:r>
          </a:p>
        </p:txBody>
      </p:sp>
      <p:sp>
        <p:nvSpPr>
          <p:cNvPr id="7" name="Rectangle 6"/>
          <p:cNvSpPr/>
          <p:nvPr/>
        </p:nvSpPr>
        <p:spPr>
          <a:xfrm>
            <a:off x="9545569" y="9341297"/>
            <a:ext cx="51908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hlinkClick r:id="rId2"/>
              </a:rPr>
              <a:t>http://blogs.agilefaqs.com/2011/07/11/dynamic-typing-is-not-weak-typing/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349913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150" t="12792" r="721" b="7475"/>
          <a:stretch/>
        </p:blipFill>
        <p:spPr>
          <a:xfrm>
            <a:off x="2621459" y="1132384"/>
            <a:ext cx="12241360" cy="64807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6941939" y="9269289"/>
            <a:ext cx="35878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hlinkClick r:id="rId3"/>
              </a:rPr>
              <a:t>https://www.youtube.com/watch?v=C5fr0LZLMAs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4768254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Dynamic Typing – Example</a:t>
            </a:r>
          </a:p>
        </p:txBody>
      </p:sp>
      <p:sp>
        <p:nvSpPr>
          <p:cNvPr id="3" name="Rectangle 2"/>
          <p:cNvSpPr/>
          <p:nvPr/>
        </p:nvSpPr>
        <p:spPr>
          <a:xfrm>
            <a:off x="6489391" y="3053197"/>
            <a:ext cx="6502400" cy="18163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IE" sz="2801" b="1" dirty="0" err="1">
                <a:solidFill>
                  <a:srgbClr val="006699"/>
                </a:solidFill>
                <a:latin typeface="Consolas" panose="020B0609020204030204" pitchFamily="49" charset="0"/>
              </a:rPr>
              <a:t>var</a:t>
            </a:r>
            <a:r>
              <a:rPr lang="en-IE" sz="2801" dirty="0">
                <a:latin typeface="Consolas" panose="020B0609020204030204" pitchFamily="49" charset="0"/>
              </a:rPr>
              <a:t> greeting = ;  </a:t>
            </a:r>
            <a:r>
              <a:rPr lang="en-IE" sz="280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//undefined</a:t>
            </a:r>
          </a:p>
          <a:p>
            <a:r>
              <a:rPr lang="en-IE" sz="2801" b="1" dirty="0" err="1">
                <a:solidFill>
                  <a:srgbClr val="006699"/>
                </a:solidFill>
                <a:latin typeface="Consolas" panose="020B0609020204030204" pitchFamily="49" charset="0"/>
              </a:rPr>
              <a:t>var</a:t>
            </a:r>
            <a:r>
              <a:rPr lang="en-IE" sz="2801" dirty="0">
                <a:latin typeface="Consolas" panose="020B0609020204030204" pitchFamily="49" charset="0"/>
              </a:rPr>
              <a:t> </a:t>
            </a:r>
            <a:r>
              <a:rPr lang="en-IE" sz="2801" dirty="0" err="1">
                <a:latin typeface="Consolas" panose="020B0609020204030204" pitchFamily="49" charset="0"/>
              </a:rPr>
              <a:t>someRandomInteger</a:t>
            </a:r>
            <a:r>
              <a:rPr lang="en-IE" sz="2801" dirty="0">
                <a:latin typeface="Consolas" panose="020B0609020204030204" pitchFamily="49" charset="0"/>
              </a:rPr>
              <a:t> = 100;  </a:t>
            </a:r>
            <a:endParaRPr lang="en-IE" sz="2801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r>
              <a:rPr lang="en-IE" sz="2801" b="1" dirty="0" err="1">
                <a:solidFill>
                  <a:srgbClr val="006699"/>
                </a:solidFill>
                <a:latin typeface="Consolas" panose="020B0609020204030204" pitchFamily="49" charset="0"/>
              </a:rPr>
              <a:t>var</a:t>
            </a:r>
            <a:r>
              <a:rPr lang="en-IE" sz="2801" dirty="0">
                <a:latin typeface="Consolas" panose="020B0609020204030204" pitchFamily="49" charset="0"/>
              </a:rPr>
              <a:t> </a:t>
            </a:r>
            <a:r>
              <a:rPr lang="en-IE" sz="2801" dirty="0" err="1">
                <a:latin typeface="Consolas" panose="020B0609020204030204" pitchFamily="49" charset="0"/>
              </a:rPr>
              <a:t>aDoubleVariable</a:t>
            </a:r>
            <a:r>
              <a:rPr lang="en-IE" sz="2801" dirty="0">
                <a:latin typeface="Consolas" panose="020B0609020204030204" pitchFamily="49" charset="0"/>
              </a:rPr>
              <a:t> = 2.2; </a:t>
            </a:r>
          </a:p>
          <a:p>
            <a:r>
              <a:rPr lang="en-IE" sz="2801" dirty="0">
                <a:latin typeface="Consolas" panose="020B0609020204030204" pitchFamily="49" charset="0"/>
              </a:rPr>
              <a:t>greeting = </a:t>
            </a:r>
            <a:r>
              <a:rPr lang="en-IE" sz="2801" dirty="0">
                <a:solidFill>
                  <a:srgbClr val="0000FF"/>
                </a:solidFill>
                <a:latin typeface="Consolas" panose="020B0609020204030204" pitchFamily="49" charset="0"/>
              </a:rPr>
              <a:t>"Hello!"</a:t>
            </a:r>
            <a:r>
              <a:rPr lang="en-IE" sz="2801" dirty="0">
                <a:latin typeface="Consolas" panose="020B0609020204030204" pitchFamily="49" charset="0"/>
              </a:rPr>
              <a:t>;  </a:t>
            </a:r>
            <a:endParaRPr lang="en-IE" sz="2801" dirty="0">
              <a:solidFill>
                <a:srgbClr val="5C5C5C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7722" y="5668889"/>
            <a:ext cx="3168352" cy="157992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457223"/>
            <a:r>
              <a:rPr lang="en-IE" sz="3200" dirty="0">
                <a:solidFill>
                  <a:srgbClr val="000000"/>
                </a:solidFill>
                <a:latin typeface="Helvetica"/>
                <a:ea typeface="Helvetica"/>
                <a:cs typeface="Helvetica"/>
              </a:rPr>
              <a:t>A type is NOT assigned to the variables.</a:t>
            </a:r>
          </a:p>
        </p:txBody>
      </p:sp>
      <p:sp>
        <p:nvSpPr>
          <p:cNvPr id="8" name="Arrow: Bent-Up 7"/>
          <p:cNvSpPr/>
          <p:nvPr/>
        </p:nvSpPr>
        <p:spPr>
          <a:xfrm>
            <a:off x="5896075" y="4869078"/>
            <a:ext cx="1224136" cy="1654056"/>
          </a:xfrm>
          <a:prstGeom prst="bentUp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29"/>
            <a:endParaRPr lang="en-IE" sz="3600">
              <a:solidFill>
                <a:srgbClr val="000000"/>
              </a:solidFill>
              <a:sym typeface="Helvetica Neue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80523" y="5188160"/>
            <a:ext cx="5688632" cy="342657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n-IE" sz="3600" dirty="0"/>
              <a:t>The JavaScript engine will choose a type that it feels best describes the data that’s contained inside of your variable </a:t>
            </a:r>
            <a:r>
              <a:rPr lang="en-IE" sz="3600" dirty="0">
                <a:sym typeface="Wingdings" panose="05000000000000000000" pitchFamily="2" charset="2"/>
              </a:rPr>
              <a:t> </a:t>
            </a:r>
            <a:r>
              <a:rPr lang="en-IE" sz="3600" dirty="0"/>
              <a:t>assign datatype behind the scenes.</a:t>
            </a:r>
            <a:endParaRPr lang="en-IE" sz="3600" dirty="0">
              <a:solidFill>
                <a:srgbClr val="000000"/>
              </a:solidFill>
              <a:latin typeface="Helvetica"/>
              <a:ea typeface="Helvetica"/>
              <a:cs typeface="Helvetic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581899" y="9341297"/>
            <a:ext cx="47500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hlinkClick r:id="rId2"/>
              </a:rPr>
              <a:t>https://howtoprogramwithjava.com/dynamic-typing-vs-static-typing/</a:t>
            </a:r>
            <a:r>
              <a:rPr lang="en-IE" dirty="0"/>
              <a:t>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9826" y="196280"/>
            <a:ext cx="2428030" cy="242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0239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Static Typing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4008091" y="3796680"/>
            <a:ext cx="921702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3600" i="1" dirty="0"/>
              <a:t>“Variable declarations are mandatory </a:t>
            </a:r>
          </a:p>
          <a:p>
            <a:pPr algn="ctr"/>
            <a:r>
              <a:rPr lang="en-IE" sz="3600" i="1" dirty="0"/>
              <a:t>before usage, else </a:t>
            </a:r>
          </a:p>
          <a:p>
            <a:pPr algn="ctr"/>
            <a:r>
              <a:rPr lang="en-IE" sz="3600" i="1" dirty="0"/>
              <a:t>results in a compile-time error"</a:t>
            </a:r>
          </a:p>
        </p:txBody>
      </p:sp>
      <p:sp>
        <p:nvSpPr>
          <p:cNvPr id="6" name="Rectangle 5"/>
          <p:cNvSpPr/>
          <p:nvPr/>
        </p:nvSpPr>
        <p:spPr>
          <a:xfrm>
            <a:off x="9545569" y="9341297"/>
            <a:ext cx="51908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hlinkClick r:id="rId2"/>
              </a:rPr>
              <a:t>http://blogs.agilefaqs.com/2011/07/11/dynamic-typing-is-not-weak-typing/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402253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941939" y="9269289"/>
            <a:ext cx="35878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hlinkClick r:id="rId2"/>
              </a:rPr>
              <a:t>https://www.youtube.com/watch?v=C5fr0LZLMAs</a:t>
            </a:r>
            <a:r>
              <a:rPr lang="en-IE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365" t="15449" r="1273" b="7475"/>
          <a:stretch/>
        </p:blipFill>
        <p:spPr>
          <a:xfrm>
            <a:off x="2795200" y="1924472"/>
            <a:ext cx="11881320" cy="62646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2892876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/>
          </p:cNvSpPr>
          <p:nvPr>
            <p:ph type="sldNum" sz="quarter" idx="2"/>
          </p:nvPr>
        </p:nvSpPr>
        <p:spPr>
          <a:xfrm>
            <a:off x="14545968" y="8115202"/>
            <a:ext cx="201979" cy="31803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286" name="Picture 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331" y="238856"/>
            <a:ext cx="10731500" cy="8981344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</p:spPr>
      </p:pic>
      <p:sp>
        <p:nvSpPr>
          <p:cNvPr id="6" name="Shape 284"/>
          <p:cNvSpPr txBox="1">
            <a:spLocks/>
          </p:cNvSpPr>
          <p:nvPr/>
        </p:nvSpPr>
        <p:spPr>
          <a:xfrm>
            <a:off x="2405435" y="484312"/>
            <a:ext cx="1728192" cy="1440160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50800" tIns="50800" rIns="50800" bIns="50800" anchor="b"/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228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457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685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9144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0" marR="0" indent="11430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0" marR="0" indent="1371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0" marR="0" indent="1600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0" marR="0" indent="1828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algn="ctr" hangingPunct="1"/>
            <a:r>
              <a:rPr lang="en-IE" dirty="0"/>
              <a:t>Family Tree</a:t>
            </a: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Static Typing – Example</a:t>
            </a:r>
          </a:p>
        </p:txBody>
      </p:sp>
      <p:sp>
        <p:nvSpPr>
          <p:cNvPr id="3" name="Rectangle 2"/>
          <p:cNvSpPr/>
          <p:nvPr/>
        </p:nvSpPr>
        <p:spPr>
          <a:xfrm>
            <a:off x="6581899" y="3220617"/>
            <a:ext cx="6840760" cy="138537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E" sz="2801" dirty="0">
                <a:latin typeface="Consolas" panose="020B0609020204030204" pitchFamily="49" charset="0"/>
              </a:rPr>
              <a:t>String greeting = </a:t>
            </a:r>
            <a:r>
              <a:rPr lang="en-IE" sz="2801" dirty="0">
                <a:solidFill>
                  <a:srgbClr val="0000FF"/>
                </a:solidFill>
                <a:latin typeface="Consolas" panose="020B0609020204030204" pitchFamily="49" charset="0"/>
              </a:rPr>
              <a:t>"Hello!"</a:t>
            </a:r>
            <a:r>
              <a:rPr lang="en-IE" sz="2801" dirty="0">
                <a:latin typeface="Consolas" panose="020B0609020204030204" pitchFamily="49" charset="0"/>
              </a:rPr>
              <a:t>;  </a:t>
            </a:r>
            <a:endParaRPr lang="en-IE" sz="2801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r>
              <a:rPr lang="en-IE" sz="2801" dirty="0" err="1">
                <a:latin typeface="Consolas" panose="020B0609020204030204" pitchFamily="49" charset="0"/>
              </a:rPr>
              <a:t>int</a:t>
            </a:r>
            <a:r>
              <a:rPr lang="en-IE" sz="2801" dirty="0">
                <a:latin typeface="Consolas" panose="020B0609020204030204" pitchFamily="49" charset="0"/>
              </a:rPr>
              <a:t> </a:t>
            </a:r>
            <a:r>
              <a:rPr lang="en-IE" sz="2801" dirty="0" err="1">
                <a:latin typeface="Consolas" panose="020B0609020204030204" pitchFamily="49" charset="0"/>
              </a:rPr>
              <a:t>someRandomInteger</a:t>
            </a:r>
            <a:r>
              <a:rPr lang="en-IE" sz="2801" dirty="0">
                <a:latin typeface="Consolas" panose="020B0609020204030204" pitchFamily="49" charset="0"/>
              </a:rPr>
              <a:t> = </a:t>
            </a:r>
            <a:r>
              <a:rPr lang="en-IE" sz="2801" dirty="0">
                <a:solidFill>
                  <a:srgbClr val="C00000"/>
                </a:solidFill>
                <a:latin typeface="Consolas" panose="020B0609020204030204" pitchFamily="49" charset="0"/>
              </a:rPr>
              <a:t>100</a:t>
            </a:r>
            <a:r>
              <a:rPr lang="en-IE" sz="2801" dirty="0">
                <a:latin typeface="Consolas" panose="020B0609020204030204" pitchFamily="49" charset="0"/>
              </a:rPr>
              <a:t>;  </a:t>
            </a:r>
            <a:endParaRPr lang="en-IE" sz="2801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r>
              <a:rPr lang="en-IE" sz="2801" dirty="0">
                <a:latin typeface="Consolas" panose="020B0609020204030204" pitchFamily="49" charset="0"/>
              </a:rPr>
              <a:t>double </a:t>
            </a:r>
            <a:r>
              <a:rPr lang="en-IE" sz="2801" dirty="0" err="1">
                <a:latin typeface="Consolas" panose="020B0609020204030204" pitchFamily="49" charset="0"/>
              </a:rPr>
              <a:t>aDoubleVariable</a:t>
            </a:r>
            <a:r>
              <a:rPr lang="en-IE" sz="2801" dirty="0">
                <a:latin typeface="Consolas" panose="020B0609020204030204" pitchFamily="49" charset="0"/>
              </a:rPr>
              <a:t> = </a:t>
            </a:r>
            <a:r>
              <a:rPr lang="en-IE" sz="2801" dirty="0">
                <a:solidFill>
                  <a:srgbClr val="C00000"/>
                </a:solidFill>
                <a:latin typeface="Consolas" panose="020B0609020204030204" pitchFamily="49" charset="0"/>
              </a:rPr>
              <a:t>2.2</a:t>
            </a:r>
            <a:r>
              <a:rPr lang="en-IE" sz="2801" dirty="0">
                <a:latin typeface="Consolas" panose="020B0609020204030204" pitchFamily="49" charset="0"/>
              </a:rPr>
              <a:t>;  </a:t>
            </a:r>
            <a:endParaRPr lang="en-IE" sz="2801" dirty="0">
              <a:solidFill>
                <a:srgbClr val="5C5C5C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81899" y="9341297"/>
            <a:ext cx="47500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hlinkClick r:id="rId2"/>
              </a:rPr>
              <a:t>https://howtoprogramwithjava.com/dynamic-typing-vs-static-typing/</a:t>
            </a:r>
            <a:r>
              <a:rPr lang="en-IE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25515" y="5740898"/>
            <a:ext cx="3168352" cy="157992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457223"/>
            <a:r>
              <a:rPr lang="en-IE" sz="3200" dirty="0">
                <a:solidFill>
                  <a:srgbClr val="000000"/>
                </a:solidFill>
                <a:latin typeface="Helvetica"/>
                <a:ea typeface="Helvetica"/>
                <a:cs typeface="Helvetica"/>
              </a:rPr>
              <a:t>A type is assigned to each variable.</a:t>
            </a:r>
          </a:p>
        </p:txBody>
      </p:sp>
      <p:sp>
        <p:nvSpPr>
          <p:cNvPr id="6" name="Arrow: Bent-Up 5"/>
          <p:cNvSpPr/>
          <p:nvPr/>
        </p:nvSpPr>
        <p:spPr>
          <a:xfrm>
            <a:off x="6293867" y="4695935"/>
            <a:ext cx="1224136" cy="1654056"/>
          </a:xfrm>
          <a:prstGeom prst="bentUp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29"/>
            <a:endParaRPr lang="en-IE" sz="3600">
              <a:solidFill>
                <a:srgbClr val="000000"/>
              </a:solidFill>
              <a:sym typeface="Helvetica Neue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78316" y="5198608"/>
            <a:ext cx="5688632" cy="354969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457223"/>
            <a:r>
              <a:rPr lang="en-IE" sz="3200" dirty="0">
                <a:solidFill>
                  <a:srgbClr val="000000"/>
                </a:solidFill>
                <a:latin typeface="Helvetica"/>
                <a:ea typeface="Helvetica"/>
                <a:cs typeface="Helvetica"/>
              </a:rPr>
              <a:t>In Java, if we don’t assign a type, we get a compiler error </a:t>
            </a:r>
            <a:r>
              <a:rPr lang="en-IE" sz="3200" dirty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Wingdings" panose="05000000000000000000" pitchFamily="2" charset="2"/>
              </a:rPr>
              <a:t> Java is statically typed.</a:t>
            </a:r>
          </a:p>
          <a:p>
            <a:pPr algn="ctr" defTabSz="457223"/>
            <a:endParaRPr lang="en-IE" sz="3200" dirty="0">
              <a:solidFill>
                <a:srgbClr val="000000"/>
              </a:solidFill>
              <a:latin typeface="Helvetica"/>
              <a:ea typeface="Helvetica"/>
              <a:cs typeface="Helvetica"/>
              <a:sym typeface="Wingdings" panose="05000000000000000000" pitchFamily="2" charset="2"/>
            </a:endParaRPr>
          </a:p>
          <a:p>
            <a:pPr algn="ctr" defTabSz="457223"/>
            <a:r>
              <a:rPr lang="en-IE" sz="3200" dirty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Wingdings" panose="05000000000000000000" pitchFamily="2" charset="2"/>
              </a:rPr>
              <a:t>Types determine the operations we can perform on the variables.</a:t>
            </a:r>
            <a:endParaRPr lang="en-IE" sz="3200" dirty="0">
              <a:solidFill>
                <a:srgbClr val="000000"/>
              </a:solidFill>
              <a:latin typeface="Helvetica"/>
              <a:ea typeface="Helvetica"/>
              <a:cs typeface="Helvetic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2540" y="265766"/>
            <a:ext cx="2562115" cy="25621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0210211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659" y="3292624"/>
            <a:ext cx="9317132" cy="313980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/>
          <p:cNvSpPr/>
          <p:nvPr/>
        </p:nvSpPr>
        <p:spPr>
          <a:xfrm>
            <a:off x="9545569" y="9341297"/>
            <a:ext cx="51908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hlinkClick r:id="rId3"/>
              </a:rPr>
              <a:t>http://blogs.agilefaqs.com/2011/07/11/dynamic-typing-is-not-weak-typing/</a:t>
            </a:r>
            <a:r>
              <a:rPr lang="en-IE" dirty="0"/>
              <a:t> </a:t>
            </a:r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asted-image.png"/>
          <p:cNvPicPr>
            <a:picLocks noChangeAspect="1"/>
          </p:cNvPicPr>
          <p:nvPr/>
        </p:nvPicPr>
        <p:blipFill rotWithShape="1">
          <a:blip r:embed="rId2"/>
          <a:srcRect b="34231"/>
          <a:stretch/>
        </p:blipFill>
        <p:spPr>
          <a:xfrm rot="5400000">
            <a:off x="4943482" y="4050265"/>
            <a:ext cx="8424936" cy="211309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8430386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blogs.agilefaqs.com/wp-content/uploads/2009/09/strongweakstaticdynamic_typ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595" y="1780456"/>
            <a:ext cx="9644202" cy="650154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9961405" y="2974996"/>
            <a:ext cx="1080120" cy="923290"/>
          </a:xfrm>
          <a:prstGeom prst="ellipse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29"/>
            <a:endParaRPr lang="en-IE" sz="3600"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6877294" y="6071340"/>
            <a:ext cx="1800200" cy="923290"/>
          </a:xfrm>
          <a:prstGeom prst="ellipse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29"/>
            <a:endParaRPr lang="en-IE" sz="3600">
              <a:latin typeface="+mn-lt"/>
              <a:ea typeface="+mn-ea"/>
              <a:cs typeface="+mn-cs"/>
              <a:sym typeface="Helvetica Neue Ligh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8953293" y="2140496"/>
            <a:ext cx="0" cy="5688632"/>
          </a:xfrm>
          <a:prstGeom prst="straightConnector1">
            <a:avLst/>
          </a:prstGeom>
          <a:noFill/>
          <a:ln w="76200" cap="flat">
            <a:solidFill>
              <a:srgbClr val="FF0000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54591971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Strong Typing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4008091" y="3220616"/>
            <a:ext cx="921702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3600" i="1" dirty="0"/>
              <a:t>“Once a variable is </a:t>
            </a:r>
          </a:p>
          <a:p>
            <a:pPr algn="ctr"/>
            <a:r>
              <a:rPr lang="en-IE" sz="3600" i="1" dirty="0"/>
              <a:t>declared as a specific data type, </a:t>
            </a:r>
          </a:p>
          <a:p>
            <a:pPr algn="ctr"/>
            <a:r>
              <a:rPr lang="en-IE" sz="3600" i="1" dirty="0"/>
              <a:t>it will be bound to that </a:t>
            </a:r>
          </a:p>
          <a:p>
            <a:pPr algn="ctr"/>
            <a:r>
              <a:rPr lang="en-IE" sz="3600" i="1" dirty="0"/>
              <a:t>particular data type. </a:t>
            </a:r>
          </a:p>
          <a:p>
            <a:pPr algn="ctr"/>
            <a:endParaRPr lang="en-IE" sz="3600" i="1" dirty="0"/>
          </a:p>
          <a:p>
            <a:pPr algn="ctr"/>
            <a:r>
              <a:rPr lang="en-IE" sz="3600" i="1" dirty="0"/>
              <a:t>You can explicitly cast the data type though.”</a:t>
            </a:r>
          </a:p>
        </p:txBody>
      </p:sp>
      <p:sp>
        <p:nvSpPr>
          <p:cNvPr id="7" name="Rectangle 6"/>
          <p:cNvSpPr/>
          <p:nvPr/>
        </p:nvSpPr>
        <p:spPr>
          <a:xfrm>
            <a:off x="9545569" y="9341297"/>
            <a:ext cx="51908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hlinkClick r:id="rId2"/>
              </a:rPr>
              <a:t>http://blogs.agilefaqs.com/2011/07/11/dynamic-typing-is-not-weak-typing/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7847431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Strong Typing – Example 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5084" t="9248" r="31728" b="52657"/>
          <a:stretch/>
        </p:blipFill>
        <p:spPr>
          <a:xfrm>
            <a:off x="3341539" y="3220616"/>
            <a:ext cx="10318914" cy="56886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2540" y="265766"/>
            <a:ext cx="2562115" cy="25621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1974005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Strong Typing – Example 1 (fix with casting)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2540" y="265766"/>
            <a:ext cx="2562115" cy="25621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5636" t="8361" r="41086" b="63289"/>
          <a:stretch/>
        </p:blipFill>
        <p:spPr>
          <a:xfrm>
            <a:off x="4815785" y="3292624"/>
            <a:ext cx="7708692" cy="41044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277643" y="7757121"/>
            <a:ext cx="3168352" cy="157992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457223"/>
            <a:r>
              <a:rPr lang="en-IE" sz="3200" dirty="0">
                <a:solidFill>
                  <a:srgbClr val="000000"/>
                </a:solidFill>
                <a:latin typeface="Helvetica"/>
                <a:ea typeface="Helvetica"/>
                <a:cs typeface="Helvetica"/>
              </a:rPr>
              <a:t>Casting resolves the type mismatch error</a:t>
            </a:r>
          </a:p>
        </p:txBody>
      </p:sp>
      <p:sp>
        <p:nvSpPr>
          <p:cNvPr id="7" name="Arrow: Bent-Up 6"/>
          <p:cNvSpPr/>
          <p:nvPr/>
        </p:nvSpPr>
        <p:spPr>
          <a:xfrm>
            <a:off x="7445995" y="6316962"/>
            <a:ext cx="1368152" cy="2049255"/>
          </a:xfrm>
          <a:prstGeom prst="bentUp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29"/>
            <a:endParaRPr lang="en-IE" sz="3600">
              <a:solidFill>
                <a:srgbClr val="000000"/>
              </a:solidFill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97289827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5083" t="8361" r="38926" b="63289"/>
          <a:stretch/>
        </p:blipFill>
        <p:spPr>
          <a:xfrm>
            <a:off x="5069733" y="4300736"/>
            <a:ext cx="8775975" cy="43204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Strong Typing – Example 1 (fix with type)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2540" y="265766"/>
            <a:ext cx="2562115" cy="25621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2981499" y="2410097"/>
            <a:ext cx="3168352" cy="157992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457223"/>
            <a:r>
              <a:rPr lang="en-IE" sz="3200" dirty="0">
                <a:solidFill>
                  <a:srgbClr val="000000"/>
                </a:solidFill>
                <a:latin typeface="Helvetica"/>
                <a:ea typeface="Helvetica"/>
                <a:cs typeface="Helvetica"/>
              </a:rPr>
              <a:t>Changing type to double from int.</a:t>
            </a:r>
          </a:p>
        </p:txBody>
      </p:sp>
      <p:sp>
        <p:nvSpPr>
          <p:cNvPr id="7" name="Arrow: Bent-Up 6"/>
          <p:cNvSpPr/>
          <p:nvPr/>
        </p:nvSpPr>
        <p:spPr>
          <a:xfrm rot="5400000">
            <a:off x="3672825" y="4594837"/>
            <a:ext cx="3081844" cy="1872208"/>
          </a:xfrm>
          <a:prstGeom prst="bentUp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29"/>
            <a:endParaRPr lang="en-IE" sz="3600">
              <a:solidFill>
                <a:srgbClr val="000000"/>
              </a:solidFill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52281019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Strong Typing – Example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2540" y="265766"/>
            <a:ext cx="2562115" cy="25621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5084" t="8361" r="25084" b="61517"/>
          <a:stretch/>
        </p:blipFill>
        <p:spPr>
          <a:xfrm>
            <a:off x="2739233" y="3364634"/>
            <a:ext cx="11995007" cy="45314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204157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Weak Typing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4008091" y="2716561"/>
            <a:ext cx="921702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3600" i="1" dirty="0"/>
              <a:t>“Variables are not of a specific data type. </a:t>
            </a:r>
          </a:p>
          <a:p>
            <a:pPr algn="ctr"/>
            <a:endParaRPr lang="en-IE" sz="3600" i="1" dirty="0"/>
          </a:p>
          <a:p>
            <a:pPr algn="ctr"/>
            <a:r>
              <a:rPr lang="en-IE" sz="3600" i="1" dirty="0"/>
              <a:t>However it doesn’t mean that variables are not “bound” to a specific data type. </a:t>
            </a:r>
          </a:p>
          <a:p>
            <a:pPr algn="ctr"/>
            <a:endParaRPr lang="en-IE" sz="3600" i="1" dirty="0"/>
          </a:p>
          <a:p>
            <a:pPr algn="ctr"/>
            <a:r>
              <a:rPr lang="en-IE" sz="3600" i="1" dirty="0"/>
              <a:t>In weakly typed languages, once a block of memory is associated with an object it can be reinterpreted as a different type of object.”</a:t>
            </a:r>
          </a:p>
        </p:txBody>
      </p:sp>
      <p:sp>
        <p:nvSpPr>
          <p:cNvPr id="6" name="Rectangle 5"/>
          <p:cNvSpPr/>
          <p:nvPr/>
        </p:nvSpPr>
        <p:spPr>
          <a:xfrm>
            <a:off x="9545569" y="9341297"/>
            <a:ext cx="51908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hlinkClick r:id="rId2"/>
              </a:rPr>
              <a:t>http://blogs.agilefaqs.com/2011/07/11/dynamic-typing-is-not-weak-typing/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594347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84"/>
          <p:cNvSpPr txBox="1">
            <a:spLocks/>
          </p:cNvSpPr>
          <p:nvPr/>
        </p:nvSpPr>
        <p:spPr>
          <a:xfrm>
            <a:off x="2405435" y="484312"/>
            <a:ext cx="1728192" cy="1440160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50800" tIns="50800" rIns="50800" bIns="50800" anchor="b"/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228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457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685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9144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0" marR="0" indent="11430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0" marR="0" indent="1371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0" marR="0" indent="1600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0" marR="0" indent="1828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algn="ctr" hangingPunct="1"/>
            <a:r>
              <a:rPr lang="en-IE" dirty="0"/>
              <a:t>Family Tree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755876739"/>
              </p:ext>
            </p:extLst>
          </p:nvPr>
        </p:nvGraphicFramePr>
        <p:xfrm>
          <a:off x="4781699" y="628329"/>
          <a:ext cx="10153128" cy="8516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5645795" y="9341296"/>
            <a:ext cx="6571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1800" dirty="0">
                <a:hlinkClick r:id="rId7"/>
              </a:rPr>
              <a:t>https://hase85.wordpress.com/2013/01/15/best-of-lisp-quotes/</a:t>
            </a:r>
            <a:r>
              <a:rPr lang="en-IE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651302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Weak Typing – Example 1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475" y="2962479"/>
            <a:ext cx="11923140" cy="52266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9826" y="196280"/>
            <a:ext cx="2428030" cy="242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59614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Weak Typing – Example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9826" y="196280"/>
            <a:ext cx="2428030" cy="24280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030" y="2932584"/>
            <a:ext cx="12083382" cy="53147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6407453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Weak Typing – Example 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9826" y="196280"/>
            <a:ext cx="2428030" cy="24280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660" y="3076600"/>
            <a:ext cx="11895505" cy="51777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2871020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531" y="2644552"/>
            <a:ext cx="10951616" cy="417646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Rectangle 6"/>
          <p:cNvSpPr/>
          <p:nvPr/>
        </p:nvSpPr>
        <p:spPr>
          <a:xfrm>
            <a:off x="9545569" y="9341297"/>
            <a:ext cx="51908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hlinkClick r:id="rId3"/>
              </a:rPr>
              <a:t>http://blogs.agilefaqs.com/2011/07/11/dynamic-typing-is-not-weak-typing/</a:t>
            </a:r>
            <a:r>
              <a:rPr lang="en-IE" dirty="0"/>
              <a:t> </a:t>
            </a:r>
          </a:p>
        </p:txBody>
      </p:sp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blogs.agilefaqs.com/wp-content/uploads/2009/09/strongweakstaticdynamic_typ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147" y="1762754"/>
            <a:ext cx="8856984" cy="59708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Typing Spectrum</a:t>
            </a:r>
          </a:p>
        </p:txBody>
      </p:sp>
      <p:sp>
        <p:nvSpPr>
          <p:cNvPr id="6" name="Rectangle 5"/>
          <p:cNvSpPr/>
          <p:nvPr/>
        </p:nvSpPr>
        <p:spPr>
          <a:xfrm>
            <a:off x="9545569" y="9341297"/>
            <a:ext cx="51908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hlinkClick r:id="rId3"/>
              </a:rPr>
              <a:t>http://blogs.agilefaqs.com/2011/07/11/dynamic-typing-is-not-weak-typing/</a:t>
            </a:r>
            <a:r>
              <a:rPr lang="en-IE" dirty="0"/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2837484" y="6738107"/>
            <a:ext cx="6840319" cy="255454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E" sz="3200" i="1" dirty="0"/>
              <a:t>Continuum</a:t>
            </a:r>
            <a:r>
              <a:rPr lang="en-IE" sz="3200" dirty="0"/>
              <a:t> rather than an absolute measure; e.g. </a:t>
            </a:r>
            <a:r>
              <a:rPr lang="en-IE" sz="3200" i="1" dirty="0" err="1"/>
              <a:t>SmallTalk</a:t>
            </a:r>
            <a:r>
              <a:rPr lang="en-IE" sz="3200" dirty="0"/>
              <a:t> is more strongly typed compared to </a:t>
            </a:r>
            <a:r>
              <a:rPr lang="en-IE" sz="3200" i="1" dirty="0"/>
              <a:t>Python</a:t>
            </a:r>
            <a:r>
              <a:rPr lang="en-IE" sz="3200" dirty="0"/>
              <a:t> which is more strongly typed than </a:t>
            </a:r>
            <a:r>
              <a:rPr lang="en-IE" sz="3200" i="1" dirty="0"/>
              <a:t>JavaScript</a:t>
            </a:r>
            <a:r>
              <a:rPr lang="en-IE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294149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/>
          </p:cNvSpPr>
          <p:nvPr>
            <p:ph type="sldNum" sz="quarter" idx="2"/>
          </p:nvPr>
        </p:nvSpPr>
        <p:spPr>
          <a:xfrm>
            <a:off x="14545968" y="8115202"/>
            <a:ext cx="201979" cy="31803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282" name="Picture 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789" y="165100"/>
            <a:ext cx="7748353" cy="94615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5" name="Shape 284"/>
          <p:cNvSpPr txBox="1">
            <a:spLocks/>
          </p:cNvSpPr>
          <p:nvPr/>
        </p:nvSpPr>
        <p:spPr>
          <a:xfrm>
            <a:off x="2405435" y="484312"/>
            <a:ext cx="1728192" cy="1440160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50800" tIns="50800" rIns="50800" bIns="50800" anchor="b"/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228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457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685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9144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0" marR="0" indent="11430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0" marR="0" indent="1371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0" marR="0" indent="1600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0" marR="0" indent="1828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algn="ctr" hangingPunct="1"/>
            <a:r>
              <a:rPr lang="en-IE" dirty="0"/>
              <a:t>Family Tree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84"/>
          <p:cNvSpPr txBox="1">
            <a:spLocks/>
          </p:cNvSpPr>
          <p:nvPr/>
        </p:nvSpPr>
        <p:spPr>
          <a:xfrm>
            <a:off x="2405435" y="484312"/>
            <a:ext cx="1728192" cy="1440160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50800" tIns="50800" rIns="50800" bIns="50800" anchor="b"/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228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457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685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9144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0" marR="0" indent="11430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0" marR="0" indent="1371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0" marR="0" indent="1600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0" marR="0" indent="1828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algn="ctr" hangingPunct="1"/>
            <a:r>
              <a:rPr lang="en-IE" dirty="0"/>
              <a:t>Family Tree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971053606"/>
              </p:ext>
            </p:extLst>
          </p:nvPr>
        </p:nvGraphicFramePr>
        <p:xfrm>
          <a:off x="4781699" y="628329"/>
          <a:ext cx="10153128" cy="8516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5141740" y="9392666"/>
            <a:ext cx="76851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1600" dirty="0">
                <a:hlinkClick r:id="rId7"/>
              </a:rPr>
              <a:t>https://www.cs.cmu.edu/~charlie/courses/15-214/2014-fall/slides/25-history-oo.pdf</a:t>
            </a:r>
            <a:r>
              <a:rPr lang="en-IE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298785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/>
          </p:cNvSpPr>
          <p:nvPr>
            <p:ph type="sldNum" sz="quarter" idx="2"/>
          </p:nvPr>
        </p:nvSpPr>
        <p:spPr>
          <a:xfrm>
            <a:off x="14545968" y="8115202"/>
            <a:ext cx="201979" cy="31803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88" name="Shape 288"/>
          <p:cNvSpPr>
            <a:spLocks noGrp="1"/>
          </p:cNvSpPr>
          <p:nvPr>
            <p:ph type="title" idx="4294967295"/>
          </p:nvPr>
        </p:nvSpPr>
        <p:spPr>
          <a:xfrm>
            <a:off x="6581899" y="196280"/>
            <a:ext cx="4248472" cy="954856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FF0000"/>
                </a:solidFill>
              </a:rPr>
              <a:t>Smalltalk Cluster</a:t>
            </a:r>
          </a:p>
        </p:txBody>
      </p:sp>
      <p:pic>
        <p:nvPicPr>
          <p:cNvPr id="291" name="Screen shot 2010-06-17 at 07.42.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435" y="1243493"/>
            <a:ext cx="12385376" cy="8402799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</p:spPr>
      </p:pic>
      <p:sp>
        <p:nvSpPr>
          <p:cNvPr id="6" name="Shape 284"/>
          <p:cNvSpPr txBox="1">
            <a:spLocks/>
          </p:cNvSpPr>
          <p:nvPr/>
        </p:nvSpPr>
        <p:spPr>
          <a:xfrm>
            <a:off x="2405435" y="484312"/>
            <a:ext cx="1728192" cy="1440160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50800" tIns="50800" rIns="50800" bIns="50800" anchor="b"/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228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457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685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9144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0" marR="0" indent="11430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0" marR="0" indent="1371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0" marR="0" indent="1600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0" marR="0" indent="1828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algn="ctr" hangingPunct="1"/>
            <a:r>
              <a:rPr lang="en-IE" dirty="0"/>
              <a:t>Family Tree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604507470"/>
              </p:ext>
            </p:extLst>
          </p:nvPr>
        </p:nvGraphicFramePr>
        <p:xfrm>
          <a:off x="4277645" y="2068490"/>
          <a:ext cx="8669867" cy="5779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634498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/>
          </p:cNvSpPr>
          <p:nvPr>
            <p:ph type="sldNum" sz="quarter" idx="2"/>
          </p:nvPr>
        </p:nvSpPr>
        <p:spPr>
          <a:xfrm>
            <a:off x="14545967" y="9194800"/>
            <a:ext cx="201978" cy="31803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294" name="Picture 3.png"/>
          <p:cNvPicPr>
            <a:picLocks noChangeAspect="1"/>
          </p:cNvPicPr>
          <p:nvPr/>
        </p:nvPicPr>
        <p:blipFill rotWithShape="1">
          <a:blip r:embed="rId2"/>
          <a:srcRect t="40864"/>
          <a:stretch/>
        </p:blipFill>
        <p:spPr>
          <a:xfrm>
            <a:off x="4061620" y="2109599"/>
            <a:ext cx="9018984" cy="7365219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</p:spPr>
      </p:pic>
      <p:sp>
        <p:nvSpPr>
          <p:cNvPr id="295" name="Shape 295"/>
          <p:cNvSpPr>
            <a:spLocks noGrp="1"/>
          </p:cNvSpPr>
          <p:nvPr>
            <p:ph type="title"/>
          </p:nvPr>
        </p:nvSpPr>
        <p:spPr>
          <a:xfrm>
            <a:off x="2739231" y="-12700"/>
            <a:ext cx="11709400" cy="17399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r>
              <a:rPr lang="en-IE" dirty="0">
                <a:solidFill>
                  <a:srgbClr val="FF0000"/>
                </a:solidFill>
              </a:rPr>
              <a:t>               </a:t>
            </a:r>
            <a:r>
              <a:rPr dirty="0">
                <a:solidFill>
                  <a:srgbClr val="FF0000"/>
                </a:solidFill>
              </a:rPr>
              <a:t>Ruby, Groovy, Java, Scala Cluster</a:t>
            </a:r>
          </a:p>
        </p:txBody>
      </p:sp>
      <p:sp>
        <p:nvSpPr>
          <p:cNvPr id="5" name="Shape 284"/>
          <p:cNvSpPr txBox="1">
            <a:spLocks/>
          </p:cNvSpPr>
          <p:nvPr/>
        </p:nvSpPr>
        <p:spPr>
          <a:xfrm>
            <a:off x="2405435" y="484312"/>
            <a:ext cx="1728192" cy="1440160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50800" tIns="50800" rIns="50800" bIns="50800" anchor="b"/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228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457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685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9144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0" marR="0" indent="11430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0" marR="0" indent="1371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0" marR="0" indent="1600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0" marR="0" indent="1828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algn="ctr" hangingPunct="1"/>
            <a:r>
              <a:rPr lang="en-IE" dirty="0"/>
              <a:t>Family Tree</a:t>
            </a: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061" y="389503"/>
            <a:ext cx="9336716" cy="6161147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hape 299"/>
          <p:cNvSpPr/>
          <p:nvPr/>
        </p:nvSpPr>
        <p:spPr>
          <a:xfrm>
            <a:off x="7519909" y="7051258"/>
            <a:ext cx="1107676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2300"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Groovy</a:t>
            </a:r>
          </a:p>
        </p:txBody>
      </p:sp>
      <p:sp>
        <p:nvSpPr>
          <p:cNvPr id="300" name="Shape 300"/>
          <p:cNvSpPr/>
          <p:nvPr/>
        </p:nvSpPr>
        <p:spPr>
          <a:xfrm>
            <a:off x="10622841" y="9729076"/>
            <a:ext cx="50654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2300"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Go</a:t>
            </a:r>
          </a:p>
        </p:txBody>
      </p:sp>
      <p:sp>
        <p:nvSpPr>
          <p:cNvPr id="302" name="Shape 302"/>
          <p:cNvSpPr/>
          <p:nvPr/>
        </p:nvSpPr>
        <p:spPr>
          <a:xfrm>
            <a:off x="3123699" y="8626366"/>
            <a:ext cx="81111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2300"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Swift</a:t>
            </a:r>
          </a:p>
        </p:txBody>
      </p:sp>
      <p:sp>
        <p:nvSpPr>
          <p:cNvPr id="303" name="Shape 303"/>
          <p:cNvSpPr/>
          <p:nvPr/>
        </p:nvSpPr>
        <p:spPr>
          <a:xfrm>
            <a:off x="2448985" y="5334334"/>
            <a:ext cx="1774525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2300"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dirty="0"/>
              <a:t>Objective-C</a:t>
            </a:r>
          </a:p>
        </p:txBody>
      </p:sp>
      <p:sp>
        <p:nvSpPr>
          <p:cNvPr id="304" name="Shape 304"/>
          <p:cNvSpPr/>
          <p:nvPr/>
        </p:nvSpPr>
        <p:spPr>
          <a:xfrm>
            <a:off x="6134585" y="5759097"/>
            <a:ext cx="287865" cy="1092795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29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 sz="3600"/>
          </a:p>
        </p:txBody>
      </p:sp>
      <p:sp>
        <p:nvSpPr>
          <p:cNvPr id="305" name="Shape 305"/>
          <p:cNvSpPr/>
          <p:nvPr/>
        </p:nvSpPr>
        <p:spPr>
          <a:xfrm flipH="1">
            <a:off x="6625642" y="3230544"/>
            <a:ext cx="3837972" cy="3610130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29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 sz="3600"/>
          </a:p>
        </p:txBody>
      </p:sp>
      <p:sp>
        <p:nvSpPr>
          <p:cNvPr id="306" name="Shape 306"/>
          <p:cNvSpPr/>
          <p:nvPr/>
        </p:nvSpPr>
        <p:spPr>
          <a:xfrm flipH="1">
            <a:off x="3571301" y="3625920"/>
            <a:ext cx="1083533" cy="1696718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29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 sz="3600"/>
          </a:p>
        </p:txBody>
      </p:sp>
      <p:sp>
        <p:nvSpPr>
          <p:cNvPr id="307" name="Shape 307"/>
          <p:cNvSpPr/>
          <p:nvPr/>
        </p:nvSpPr>
        <p:spPr>
          <a:xfrm flipH="1">
            <a:off x="3665581" y="4008477"/>
            <a:ext cx="5703712" cy="1314163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29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 sz="3600"/>
          </a:p>
        </p:txBody>
      </p:sp>
      <p:sp>
        <p:nvSpPr>
          <p:cNvPr id="308" name="Shape 308"/>
          <p:cNvSpPr/>
          <p:nvPr/>
        </p:nvSpPr>
        <p:spPr>
          <a:xfrm>
            <a:off x="5929381" y="5719358"/>
            <a:ext cx="176506" cy="2870471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29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 sz="3600"/>
          </a:p>
        </p:txBody>
      </p:sp>
      <p:sp>
        <p:nvSpPr>
          <p:cNvPr id="309" name="Shape 309"/>
          <p:cNvSpPr/>
          <p:nvPr/>
        </p:nvSpPr>
        <p:spPr>
          <a:xfrm>
            <a:off x="6305830" y="7242709"/>
            <a:ext cx="1" cy="1397001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29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 sz="3600"/>
          </a:p>
        </p:txBody>
      </p:sp>
      <p:sp>
        <p:nvSpPr>
          <p:cNvPr id="310" name="Shape 310"/>
          <p:cNvSpPr/>
          <p:nvPr/>
        </p:nvSpPr>
        <p:spPr>
          <a:xfrm flipH="1">
            <a:off x="6535879" y="7408995"/>
            <a:ext cx="1353660" cy="1213982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29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 sz="3600"/>
          </a:p>
        </p:txBody>
      </p:sp>
      <p:sp>
        <p:nvSpPr>
          <p:cNvPr id="311" name="Shape 311"/>
          <p:cNvSpPr/>
          <p:nvPr/>
        </p:nvSpPr>
        <p:spPr>
          <a:xfrm>
            <a:off x="6239806" y="5599826"/>
            <a:ext cx="1584176" cy="1584176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29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 sz="3600"/>
          </a:p>
        </p:txBody>
      </p:sp>
      <p:sp>
        <p:nvSpPr>
          <p:cNvPr id="312" name="Shape 312"/>
          <p:cNvSpPr/>
          <p:nvPr/>
        </p:nvSpPr>
        <p:spPr>
          <a:xfrm flipH="1">
            <a:off x="8214674" y="6420554"/>
            <a:ext cx="2697815" cy="765500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29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 sz="3600"/>
          </a:p>
        </p:txBody>
      </p:sp>
      <p:sp>
        <p:nvSpPr>
          <p:cNvPr id="313" name="Shape 313"/>
          <p:cNvSpPr/>
          <p:nvPr/>
        </p:nvSpPr>
        <p:spPr>
          <a:xfrm flipH="1">
            <a:off x="3398489" y="5722356"/>
            <a:ext cx="147211" cy="3115595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29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 sz="3600"/>
          </a:p>
        </p:txBody>
      </p:sp>
      <p:sp>
        <p:nvSpPr>
          <p:cNvPr id="314" name="Shape 314"/>
          <p:cNvSpPr/>
          <p:nvPr/>
        </p:nvSpPr>
        <p:spPr>
          <a:xfrm flipH="1">
            <a:off x="3527865" y="6984076"/>
            <a:ext cx="2418746" cy="1737676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29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 sz="3600"/>
          </a:p>
        </p:txBody>
      </p:sp>
      <p:sp>
        <p:nvSpPr>
          <p:cNvPr id="315" name="Shape 315"/>
          <p:cNvSpPr/>
          <p:nvPr/>
        </p:nvSpPr>
        <p:spPr>
          <a:xfrm>
            <a:off x="5097536" y="3732609"/>
            <a:ext cx="5732420" cy="4739700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29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 sz="3600"/>
          </a:p>
        </p:txBody>
      </p:sp>
      <p:sp>
        <p:nvSpPr>
          <p:cNvPr id="316" name="Shape 316"/>
          <p:cNvSpPr/>
          <p:nvPr/>
        </p:nvSpPr>
        <p:spPr>
          <a:xfrm flipH="1">
            <a:off x="3863333" y="7412271"/>
            <a:ext cx="3485914" cy="1348397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29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 sz="3600"/>
          </a:p>
        </p:txBody>
      </p:sp>
      <p:sp>
        <p:nvSpPr>
          <p:cNvPr id="317" name="Shape 317"/>
          <p:cNvSpPr/>
          <p:nvPr/>
        </p:nvSpPr>
        <p:spPr>
          <a:xfrm flipH="1">
            <a:off x="4123769" y="8860989"/>
            <a:ext cx="1515256" cy="1"/>
          </a:xfrm>
          <a:prstGeom prst="line">
            <a:avLst/>
          </a:prstGeom>
          <a:ln w="50800">
            <a:solidFill>
              <a:srgbClr val="ABABAB"/>
            </a:solidFill>
            <a:miter lim="400000"/>
            <a:headEnd type="triangle"/>
            <a:tailEnd type="triangle" w="med" len="med"/>
          </a:ln>
        </p:spPr>
        <p:txBody>
          <a:bodyPr lIns="50800" tIns="50800" rIns="50800" bIns="50800" anchor="ctr"/>
          <a:lstStyle/>
          <a:p>
            <a:pPr algn="ctr" defTabSz="584229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 sz="3600" dirty="0"/>
          </a:p>
        </p:txBody>
      </p:sp>
      <p:sp>
        <p:nvSpPr>
          <p:cNvPr id="318" name="Shape 318"/>
          <p:cNvSpPr/>
          <p:nvPr/>
        </p:nvSpPr>
        <p:spPr>
          <a:xfrm flipH="1">
            <a:off x="10954776" y="3818649"/>
            <a:ext cx="1266645" cy="4653661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29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 sz="3600"/>
          </a:p>
        </p:txBody>
      </p:sp>
      <p:sp>
        <p:nvSpPr>
          <p:cNvPr id="319" name="Shape 319"/>
          <p:cNvSpPr/>
          <p:nvPr/>
        </p:nvSpPr>
        <p:spPr>
          <a:xfrm>
            <a:off x="6800181" y="7053583"/>
            <a:ext cx="3905524" cy="1595382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29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 sz="3600"/>
          </a:p>
        </p:txBody>
      </p:sp>
      <p:sp>
        <p:nvSpPr>
          <p:cNvPr id="320" name="Shape 320"/>
          <p:cNvSpPr/>
          <p:nvPr/>
        </p:nvSpPr>
        <p:spPr>
          <a:xfrm flipH="1">
            <a:off x="3539878" y="6281989"/>
            <a:ext cx="4422754" cy="2399324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29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 sz="3600"/>
          </a:p>
        </p:txBody>
      </p:sp>
      <p:sp>
        <p:nvSpPr>
          <p:cNvPr id="321" name="Shape 321"/>
          <p:cNvSpPr/>
          <p:nvPr/>
        </p:nvSpPr>
        <p:spPr>
          <a:xfrm>
            <a:off x="5982497" y="6731371"/>
            <a:ext cx="878446" cy="45653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2300"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Scala</a:t>
            </a:r>
          </a:p>
        </p:txBody>
      </p:sp>
      <p:sp>
        <p:nvSpPr>
          <p:cNvPr id="26" name="Shape 284"/>
          <p:cNvSpPr txBox="1">
            <a:spLocks/>
          </p:cNvSpPr>
          <p:nvPr/>
        </p:nvSpPr>
        <p:spPr>
          <a:xfrm>
            <a:off x="2405435" y="484312"/>
            <a:ext cx="1728192" cy="1440160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50800" tIns="50800" rIns="50800" bIns="50800" anchor="b"/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228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457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685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9144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0" marR="0" indent="11430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0" marR="0" indent="1371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0" marR="0" indent="1600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0" marR="0" indent="1828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algn="ctr" hangingPunct="1"/>
            <a:r>
              <a:rPr lang="en-IE" dirty="0"/>
              <a:t>Family Tree</a:t>
            </a:r>
          </a:p>
        </p:txBody>
      </p:sp>
      <p:sp>
        <p:nvSpPr>
          <p:cNvPr id="27" name="Shape 301"/>
          <p:cNvSpPr/>
          <p:nvPr/>
        </p:nvSpPr>
        <p:spPr>
          <a:xfrm>
            <a:off x="5811824" y="8652651"/>
            <a:ext cx="924932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2300"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en-IE" dirty="0" err="1"/>
              <a:t>Kotlin</a:t>
            </a:r>
            <a:endParaRPr dirty="0"/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"/>
        <a:ea typeface="Helvetica Neue"/>
        <a:cs typeface="Helvetica Neue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"/>
        <a:ea typeface="Helvetica Neue"/>
        <a:cs typeface="Helvetica Neue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</TotalTime>
  <Words>685</Words>
  <Application>Microsoft Macintosh PowerPoint</Application>
  <PresentationFormat>Custom</PresentationFormat>
  <Paragraphs>112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Consolas</vt:lpstr>
      <vt:lpstr>Helvetica</vt:lpstr>
      <vt:lpstr>Helvetica Neue</vt:lpstr>
      <vt:lpstr>Helvetica Neue Light</vt:lpstr>
      <vt:lpstr>Lucida Grande</vt:lpstr>
      <vt:lpstr>PT Sans</vt:lpstr>
      <vt:lpstr>Wingdings</vt:lpstr>
      <vt:lpstr>ModernPortfolio</vt:lpstr>
      <vt:lpstr>Topic List</vt:lpstr>
      <vt:lpstr>PowerPoint Presentation</vt:lpstr>
      <vt:lpstr>PowerPoint Presentation</vt:lpstr>
      <vt:lpstr>PowerPoint Presentation</vt:lpstr>
      <vt:lpstr>PowerPoint Presentation</vt:lpstr>
      <vt:lpstr>Smalltalk Cluster</vt:lpstr>
      <vt:lpstr>PowerPoint Presentation</vt:lpstr>
      <vt:lpstr>               Ruby, Groovy, Java, Scala Cluster</vt:lpstr>
      <vt:lpstr>PowerPoint Presentation</vt:lpstr>
      <vt:lpstr>Typing  The concept of applying a “type” to a variable</vt:lpstr>
      <vt:lpstr>Typing Spectrum</vt:lpstr>
      <vt:lpstr>Defining Typing Terms...</vt:lpstr>
      <vt:lpstr>PowerPoint Presentation</vt:lpstr>
      <vt:lpstr>PowerPoint Presentation</vt:lpstr>
      <vt:lpstr>Dynamic Typing</vt:lpstr>
      <vt:lpstr>PowerPoint Presentation</vt:lpstr>
      <vt:lpstr>Dynamic Typing – Example</vt:lpstr>
      <vt:lpstr>Static Typing</vt:lpstr>
      <vt:lpstr>PowerPoint Presentation</vt:lpstr>
      <vt:lpstr>Static Typing – Example</vt:lpstr>
      <vt:lpstr>PowerPoint Presentation</vt:lpstr>
      <vt:lpstr>PowerPoint Presentation</vt:lpstr>
      <vt:lpstr>PowerPoint Presentation</vt:lpstr>
      <vt:lpstr>Strong Typing</vt:lpstr>
      <vt:lpstr>Strong Typing – Example 1</vt:lpstr>
      <vt:lpstr>Strong Typing – Example 1 (fix with casting)</vt:lpstr>
      <vt:lpstr>Strong Typing – Example 1 (fix with type)</vt:lpstr>
      <vt:lpstr>Strong Typing – Example 2</vt:lpstr>
      <vt:lpstr>Weak Typing</vt:lpstr>
      <vt:lpstr>Weak Typing – Example 1</vt:lpstr>
      <vt:lpstr>Weak Typing – Example 2</vt:lpstr>
      <vt:lpstr>Weak Typing – Example 3</vt:lpstr>
      <vt:lpstr>PowerPoint Presentation</vt:lpstr>
      <vt:lpstr>Typing Spectrum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Languages</dc:title>
  <dc:creator>Siobhan Drohan</dc:creator>
  <cp:lastModifiedBy>Eamonn Deleastar</cp:lastModifiedBy>
  <cp:revision>105</cp:revision>
  <cp:lastPrinted>2019-09-11T05:48:02Z</cp:lastPrinted>
  <dcterms:modified xsi:type="dcterms:W3CDTF">2019-09-11T05:49:47Z</dcterms:modified>
</cp:coreProperties>
</file>